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6" r:id="rId2"/>
  </p:sldMasterIdLst>
  <p:notesMasterIdLst>
    <p:notesMasterId r:id="rId30"/>
  </p:notesMasterIdLst>
  <p:sldIdLst>
    <p:sldId id="791" r:id="rId3"/>
    <p:sldId id="765" r:id="rId4"/>
    <p:sldId id="808" r:id="rId5"/>
    <p:sldId id="788" r:id="rId6"/>
    <p:sldId id="804" r:id="rId7"/>
    <p:sldId id="810" r:id="rId8"/>
    <p:sldId id="809" r:id="rId9"/>
    <p:sldId id="815" r:id="rId10"/>
    <p:sldId id="811" r:id="rId11"/>
    <p:sldId id="812" r:id="rId12"/>
    <p:sldId id="813" r:id="rId13"/>
    <p:sldId id="814" r:id="rId14"/>
    <p:sldId id="816" r:id="rId15"/>
    <p:sldId id="820" r:id="rId16"/>
    <p:sldId id="817" r:id="rId17"/>
    <p:sldId id="819" r:id="rId18"/>
    <p:sldId id="818" r:id="rId19"/>
    <p:sldId id="821" r:id="rId20"/>
    <p:sldId id="822" r:id="rId21"/>
    <p:sldId id="824" r:id="rId22"/>
    <p:sldId id="823" r:id="rId23"/>
    <p:sldId id="825" r:id="rId24"/>
    <p:sldId id="826" r:id="rId25"/>
    <p:sldId id="778" r:id="rId26"/>
    <p:sldId id="827" r:id="rId27"/>
    <p:sldId id="828" r:id="rId28"/>
    <p:sldId id="79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ff Smith" initials="GS" lastIdx="1" clrIdx="0">
    <p:extLst>
      <p:ext uri="{19B8F6BF-5375-455C-9EA6-DF929625EA0E}">
        <p15:presenceInfo xmlns:p15="http://schemas.microsoft.com/office/powerpoint/2012/main" userId="S-1-5-21-3039122424-3405852139-3857445403-57128" providerId="AD"/>
      </p:ext>
    </p:extLst>
  </p:cmAuthor>
  <p:cmAuthor id="2" name="Michael Woods" initials="MW" lastIdx="13" clrIdx="1">
    <p:extLst>
      <p:ext uri="{19B8F6BF-5375-455C-9EA6-DF929625EA0E}">
        <p15:presenceInfo xmlns:p15="http://schemas.microsoft.com/office/powerpoint/2012/main" userId="S-1-5-21-2467369075-151502901-3400994988-26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00FF00"/>
    <a:srgbClr val="50C8E8"/>
    <a:srgbClr val="D95D4D"/>
    <a:srgbClr val="30684C"/>
    <a:srgbClr val="FFE89F"/>
    <a:srgbClr val="60923F"/>
    <a:srgbClr val="BDD7EE"/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3B880E-D468-48AF-8253-F5B973A2CD62}" v="3166" dt="2024-10-24T19:56:16.838"/>
  </p1510:revLst>
</p1510:revInfo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0" autoAdjust="0"/>
    <p:restoredTop sz="91156" autoAdjust="0"/>
  </p:normalViewPr>
  <p:slideViewPr>
    <p:cSldViewPr snapToGrid="0" snapToObjects="1">
      <p:cViewPr>
        <p:scale>
          <a:sx n="75" d="100"/>
          <a:sy n="75" d="100"/>
        </p:scale>
        <p:origin x="2246" y="107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0" d="100"/>
        <a:sy n="120" d="100"/>
      </p:scale>
      <p:origin x="0" y="-64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62E2C-C06F-5948-944C-BC95CB8757BB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F2EDB-5BCE-CF45-AB5A-6FBB474A5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40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F2EDB-5BCE-CF45-AB5A-6FBB474A51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23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6837E-3EAD-9C70-78D0-F08738405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F7D0CF-5F33-BB62-0D4E-F7587E615B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51F3A6-D463-5174-960A-90BA64630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E2973-7AFE-8533-F8E6-62DEBB4F6E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F2EDB-5BCE-CF45-AB5A-6FBB474A51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88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F2592-B777-130B-6FF7-3815E5965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B9FAAA-12D6-5C65-6297-B1FE4C4148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254FC-6899-0C4B-9B0C-564D544E78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ED6A0-A9B1-4F4D-E437-3B93C85B3D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F2EDB-5BCE-CF45-AB5A-6FBB474A51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81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4B6BB-2184-D2EA-6DEB-AB4DE7318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CF85C3-52C3-91B6-580A-DB55277097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539CDA-91F0-0F6A-8763-94CEF56D9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948FF-2147-D63A-1B36-94A1111DE4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F2EDB-5BCE-CF45-AB5A-6FBB474A51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61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5331B-78DE-AB3C-F4CD-9057AA424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91F194-D530-DEB4-AF1F-CD93E73FF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D5A488-3F93-DB5B-EB15-FEF5478E0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08F26-BEF2-F552-5470-8F69F06032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F2EDB-5BCE-CF45-AB5A-6FBB474A51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15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AA484-5597-E939-EC81-C826DFB2A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8597DD-2406-744E-73F5-AF0150885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9C0970-FDCB-6194-9C90-4A0357637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8A078-49D6-8503-62AA-302AF29045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F2EDB-5BCE-CF45-AB5A-6FBB474A51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9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B9F21-82D9-4AE8-2276-E14C01C01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0FC4DF-E7D4-5D86-36B7-6EF23CE8F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BAFB70-AA43-FCD1-A8C4-33E569C21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D4C9F-6520-10CF-7D0B-D40FF0F4D6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F2EDB-5BCE-CF45-AB5A-6FBB474A51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19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75701-83CD-3C3E-24FB-B670B1E87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77A6C3-950D-31C8-F932-D8ACE523FE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BF74F-44CE-C3F3-9B1F-9F28BF2CB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E927F-253B-41DA-6809-2270A4CA4F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F2EDB-5BCE-CF45-AB5A-6FBB474A51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56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A54CE-E0A0-8370-F98F-363F8E65F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83C48C-4B52-2AC7-07C7-665A6158F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29C92D-348D-F386-1BF5-51C3921DC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64295-46E7-0F2B-8C1A-214B209DC2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F2EDB-5BCE-CF45-AB5A-6FBB474A51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42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EED9C-DFC8-23C5-BE4E-CE881D5E1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1525EB-9730-0437-FE68-5F5436280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465F7-94C1-3F79-A6FD-8F1722A39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CFA22-B1A7-0AD9-A483-722F7C4E7E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F2EDB-5BCE-CF45-AB5A-6FBB474A51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26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051DA-0C9E-3758-E9E7-274A59CC8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678705-DE0D-7F97-D53A-BEC04D0FA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16AEA-49AB-DD2E-EB8A-A993BAC25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4BCF3-B0B1-0F64-191E-EE9D3427EF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F2EDB-5BCE-CF45-AB5A-6FBB474A51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61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F2EDB-5BCE-CF45-AB5A-6FBB474A51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77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13157-31D3-8098-FD97-5BE9F0C39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7D2244-4AB8-0942-21F1-9E5D2069D3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911FA8-4CA2-EACE-740A-E714D830D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196D8-11D3-BF85-EA74-AD02C88A29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F2EDB-5BCE-CF45-AB5A-6FBB474A51C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81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C712A-B3AA-F184-A7C4-800C40666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2C3F3B-2505-7797-002C-076DB42D3C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7C15A4-96CA-B211-0A06-F7D584C43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9A3FD-3D32-61EC-D19A-A2D1EE24D7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F2EDB-5BCE-CF45-AB5A-6FBB474A51C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20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043E-9D07-C746-F420-74762B639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30D080-46C9-1FAD-F1F3-347EAD68F7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1FDA4A-360F-C92D-A5FF-04BC89C35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0AD5B-51F3-4D0A-BB88-B5A94FCA5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F2EDB-5BCE-CF45-AB5A-6FBB474A51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8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E8A1D-16E0-1A92-30E7-E184153A7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57A252-2E34-5B61-059F-9A603FD6B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ABF23-56E1-3CB9-19A1-80C35CA0C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6278B-6B8D-DBE5-985B-9640FC9A84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F2EDB-5BCE-CF45-AB5A-6FBB474A51C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14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F2EDB-5BCE-CF45-AB5A-6FBB474A51C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10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5A99B-ADE1-DC1E-1B0D-633EDB486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68ED3D-05CB-41CF-3D2E-156854B032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03D484-A11B-C1E3-6F72-001D4CAE9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25B02-9099-497C-C177-B9E654332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F2EDB-5BCE-CF45-AB5A-6FBB474A51C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472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4473B-3866-26BB-9204-0DD56099C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84A481-8688-4E8F-99DC-801162D1DA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25B44D-7675-A6E9-8719-B95EA1C87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D2188-9D4D-CED0-1D70-A1E8B851AB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F2EDB-5BCE-CF45-AB5A-6FBB474A51C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996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F2EDB-5BCE-CF45-AB5A-6FBB474A51C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72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F2EDB-5BCE-CF45-AB5A-6FBB474A51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64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F2EDB-5BCE-CF45-AB5A-6FBB474A51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56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F2EDB-5BCE-CF45-AB5A-6FBB474A51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67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AB86A-9B56-ADBF-D8C6-48B497AB9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7EA27A-8B4F-DC8A-8318-6EC48D06A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681A02-819C-E2D7-3FA9-E44882F27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D2DD3-F337-3851-7D08-E818F0E34B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F2EDB-5BCE-CF45-AB5A-6FBB474A51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60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7B7D4-9C40-7659-0359-5BB3A8068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6AD020-FB95-3CBC-A6C8-C80F45928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08EB24-207F-7A6B-A6F3-F8AEBE32E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1CCBE-BFF2-56DE-2FF7-28F16980F6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F2EDB-5BCE-CF45-AB5A-6FBB474A51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87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AD097-5E89-92E8-1094-1C701DFD1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3364A3-D145-6786-F32F-A32A480098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B6FE3-A83C-3EBB-CDEE-5902C192A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84A2B-482F-9A75-A4E2-FC7619BCA9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F2EDB-5BCE-CF45-AB5A-6FBB474A51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57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9E198-219D-BA2E-56B7-94AA3FEB4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867EA3-78C6-8A22-A4D1-5D27AFBF88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636483-27B7-8064-5A9D-38443C350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FF40F-4899-609A-916A-E60D5C76C4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F2EDB-5BCE-CF45-AB5A-6FBB474A51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2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C5FD-A1A0-6D43-8C37-46E719BE6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8221" y="198252"/>
            <a:ext cx="9500212" cy="5262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defRPr sz="3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0568B-EBE6-1B4C-B920-C063A87C2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1966" y="6382884"/>
            <a:ext cx="51646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 b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CD29EA9-138A-6B48-9EDE-B51CBE1D9A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0"/>
          </p:nvPr>
        </p:nvSpPr>
        <p:spPr>
          <a:xfrm>
            <a:off x="357188" y="1258888"/>
            <a:ext cx="11342443" cy="49152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90CC"/>
              </a:buClr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90CC"/>
              </a:buClr>
              <a:buFont typeface="Calibri" panose="020F0502020204030204" pitchFamily="34" charset="0"/>
              <a:buChar char="̶"/>
              <a:defRPr sz="1800" b="1">
                <a:solidFill>
                  <a:srgbClr val="0090C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377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482600"/>
            <a:ext cx="10972801" cy="1143000"/>
          </a:xfrm>
          <a:prstGeom prst="rect">
            <a:avLst/>
          </a:prstGeom>
        </p:spPr>
        <p:txBody>
          <a:bodyPr lIns="121899" tIns="60949" rIns="121899" bIns="60949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4"/>
            <a:ext cx="10972801" cy="4525433"/>
          </a:xfrm>
          <a:prstGeom prst="rect">
            <a:avLst/>
          </a:prstGeom>
        </p:spPr>
        <p:txBody>
          <a:bodyPr lIns="121899" tIns="60949" rIns="121899" bIns="60949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4"/>
            <a:ext cx="2844800" cy="366183"/>
          </a:xfrm>
          <a:prstGeom prst="rect">
            <a:avLst/>
          </a:prstGeom>
        </p:spPr>
        <p:txBody>
          <a:bodyPr lIns="121899" tIns="60949" rIns="121899" bIns="60949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4"/>
            <a:ext cx="3860800" cy="366183"/>
          </a:xfrm>
          <a:prstGeom prst="rect">
            <a:avLst/>
          </a:prstGeom>
        </p:spPr>
        <p:txBody>
          <a:bodyPr lIns="121899" tIns="60949" rIns="121899" bIns="60949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9200" y="6356354"/>
            <a:ext cx="2844800" cy="366183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935ED716-3332-8C4C-85B1-A9EF8BB17FD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40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012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6656661" y="6014250"/>
            <a:ext cx="5116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www.Rajant.com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6920725" y="2366963"/>
            <a:ext cx="4588329" cy="21233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baseline="0"/>
            </a:lvl1pPr>
          </a:lstStyle>
          <a:p>
            <a:pPr lvl="0"/>
            <a:r>
              <a:rPr lang="en-US" dirty="0"/>
              <a:t>Presentation Title Here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6920952" y="5062538"/>
            <a:ext cx="4587875" cy="4079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/>
            </a:lvl1pPr>
          </a:lstStyle>
          <a:p>
            <a:pPr lvl="0"/>
            <a:r>
              <a:rPr lang="en-US" dirty="0"/>
              <a:t>Date / Presented by</a:t>
            </a:r>
          </a:p>
        </p:txBody>
      </p:sp>
    </p:spTree>
    <p:extLst>
      <p:ext uri="{BB962C8B-B14F-4D97-AF65-F5344CB8AC3E}">
        <p14:creationId xmlns:p14="http://schemas.microsoft.com/office/powerpoint/2010/main" val="261137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048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D99DF5D-2988-804D-8279-765397EE0D9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3882" y="-2"/>
            <a:ext cx="12252960" cy="8509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23DB522-13D4-E64B-9C4E-AF7102ADE61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94735" y="6683140"/>
            <a:ext cx="12589934" cy="17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0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9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"/>
            <a:ext cx="12191998" cy="1333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721302"/>
            <a:ext cx="12191998" cy="1366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F22F8-7EF6-4C24-8B26-716432E191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789FBE-6E4E-4F0B-A5A5-030296D822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726" b="-39"/>
          <a:stretch/>
        </p:blipFill>
        <p:spPr>
          <a:xfrm>
            <a:off x="457195" y="2628900"/>
            <a:ext cx="11025045" cy="422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66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arjan%27s_strongly_connected_components_algorithm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davidmayo/acm-presentation" TargetMode="Externa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975"/>
            <a:ext cx="12192001" cy="6875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1CE906-5E98-41E3-A056-FE469C9E96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76063" y="6383338"/>
            <a:ext cx="515937" cy="214312"/>
          </a:xfrm>
          <a:prstGeom prst="rect">
            <a:avLst/>
          </a:prstGeom>
        </p:spPr>
        <p:txBody>
          <a:bodyPr/>
          <a:lstStyle/>
          <a:p>
            <a:fld id="{9CD29EA9-138A-6B48-9EDE-B51CBE1D9AB4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F7EA8A-F632-4A62-9DCD-53B4CE9A5DFB}"/>
              </a:ext>
            </a:extLst>
          </p:cNvPr>
          <p:cNvGrpSpPr/>
          <p:nvPr/>
        </p:nvGrpSpPr>
        <p:grpSpPr>
          <a:xfrm>
            <a:off x="70155" y="2452886"/>
            <a:ext cx="12589934" cy="4144764"/>
            <a:chOff x="-194735" y="2713236"/>
            <a:chExt cx="12589934" cy="41447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0820B8-21D1-4F26-9F54-0AE1B19BB351}"/>
                </a:ext>
              </a:extLst>
            </p:cNvPr>
            <p:cNvSpPr/>
            <p:nvPr userDrawn="1"/>
          </p:nvSpPr>
          <p:spPr>
            <a:xfrm>
              <a:off x="201149" y="4126590"/>
              <a:ext cx="7431721" cy="1536699"/>
            </a:xfrm>
            <a:prstGeom prst="rect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A565E32-19F0-4066-997D-0DAA09DCFD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94735" y="6683140"/>
              <a:ext cx="12589934" cy="1748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79342B-6BFC-4C20-A1BF-5C3AEC1A7C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423" y="2713236"/>
              <a:ext cx="3954277" cy="113867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6843BA7-C5A4-4555-9385-AEDD666A0C5E}"/>
              </a:ext>
            </a:extLst>
          </p:cNvPr>
          <p:cNvSpPr/>
          <p:nvPr/>
        </p:nvSpPr>
        <p:spPr>
          <a:xfrm>
            <a:off x="533399" y="4379705"/>
            <a:ext cx="6238875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00000"/>
              </a:lnSpc>
              <a:buClr>
                <a:srgbClr val="14A26B"/>
              </a:buClr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399" y="3835372"/>
            <a:ext cx="732979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InstaMesh</a:t>
            </a:r>
            <a:r>
              <a:rPr lang="en-US" sz="4000" dirty="0">
                <a:solidFill>
                  <a:schemeClr val="bg1"/>
                </a:solidFill>
              </a:rPr>
              <a:t> Graph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Theory Case Study</a:t>
            </a:r>
          </a:p>
          <a:p>
            <a:r>
              <a:rPr lang="en-US" sz="3200" i="1" dirty="0">
                <a:solidFill>
                  <a:srgbClr val="61D6FF"/>
                </a:solidFill>
              </a:rPr>
              <a:t>David Mayo,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66507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056FD-8CC2-FDBE-DFE0-6E87718AF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2B51AA3-CEFD-A08F-D4C7-C98C8BE02366}"/>
              </a:ext>
            </a:extLst>
          </p:cNvPr>
          <p:cNvSpPr txBox="1">
            <a:spLocks/>
          </p:cNvSpPr>
          <p:nvPr/>
        </p:nvSpPr>
        <p:spPr>
          <a:xfrm>
            <a:off x="11466263" y="6306686"/>
            <a:ext cx="516467" cy="276864"/>
          </a:xfrm>
          <a:prstGeom prst="rect">
            <a:avLst/>
          </a:prstGeom>
        </p:spPr>
        <p:txBody>
          <a:bodyPr lIns="121899" tIns="60949" rIns="121899" bIns="6094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D29EA9-138A-6B48-9EDE-B51CBE1D9A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02875FE7-A97F-6FD0-7FE8-19770ABB9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4735" y="6683140"/>
            <a:ext cx="12589934" cy="1748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9796D7F-7404-7A8E-7F2A-F29588A04025}"/>
              </a:ext>
            </a:extLst>
          </p:cNvPr>
          <p:cNvSpPr txBox="1">
            <a:spLocks/>
          </p:cNvSpPr>
          <p:nvPr/>
        </p:nvSpPr>
        <p:spPr>
          <a:xfrm>
            <a:off x="2258768" y="115719"/>
            <a:ext cx="9823779" cy="553998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  <a:latin typeface="+mn-lt"/>
              </a:rPr>
              <a:t>How many edges?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068559-94ED-2B03-7FF6-EB99467C3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416" y="902128"/>
            <a:ext cx="5499847" cy="4128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B7BC36-5649-B0D6-15F2-ED68BA150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729" y="920379"/>
            <a:ext cx="5499847" cy="4131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C6909A-5018-FD3A-35E3-695A5E63C1CE}"/>
                  </a:ext>
                </a:extLst>
              </p:cNvPr>
              <p:cNvSpPr txBox="1"/>
              <p:nvPr/>
            </p:nvSpPr>
            <p:spPr>
              <a:xfrm>
                <a:off x="969470" y="5286396"/>
                <a:ext cx="43952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C6909A-5018-FD3A-35E3-695A5E63C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70" y="5286396"/>
                <a:ext cx="439523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5EE437-94FD-392A-C4B6-565778D6273B}"/>
                  </a:ext>
                </a:extLst>
              </p:cNvPr>
              <p:cNvSpPr txBox="1"/>
              <p:nvPr/>
            </p:nvSpPr>
            <p:spPr>
              <a:xfrm>
                <a:off x="6369426" y="5017777"/>
                <a:ext cx="43952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5EE437-94FD-392A-C4B6-565778D62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426" y="5017777"/>
                <a:ext cx="4395230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319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1E60B-7CEF-8ED8-157A-7DC2A67DD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9F048A59-00AB-07D4-ADC8-CB03E8B5BE5A}"/>
              </a:ext>
            </a:extLst>
          </p:cNvPr>
          <p:cNvSpPr txBox="1">
            <a:spLocks/>
          </p:cNvSpPr>
          <p:nvPr/>
        </p:nvSpPr>
        <p:spPr>
          <a:xfrm>
            <a:off x="11466263" y="6306686"/>
            <a:ext cx="516467" cy="276864"/>
          </a:xfrm>
          <a:prstGeom prst="rect">
            <a:avLst/>
          </a:prstGeom>
        </p:spPr>
        <p:txBody>
          <a:bodyPr lIns="121899" tIns="60949" rIns="121899" bIns="6094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D29EA9-138A-6B48-9EDE-B51CBE1D9A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7B25551-5766-5D36-4C86-852DB0FCF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4735" y="6683140"/>
            <a:ext cx="12589934" cy="1748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60C9104-EACE-C424-CA12-FD61DD973BF5}"/>
              </a:ext>
            </a:extLst>
          </p:cNvPr>
          <p:cNvSpPr txBox="1">
            <a:spLocks/>
          </p:cNvSpPr>
          <p:nvPr/>
        </p:nvSpPr>
        <p:spPr>
          <a:xfrm>
            <a:off x="2258768" y="115719"/>
            <a:ext cx="9823779" cy="553998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  <a:latin typeface="+mn-lt"/>
              </a:rPr>
              <a:t>Example meshes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6B43A0-388A-1837-482C-C60E3876C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409" y="1990162"/>
            <a:ext cx="3472381" cy="3330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6AE998-B80B-5E35-1523-11D60FB9E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511" y="1990162"/>
            <a:ext cx="3488183" cy="3330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5BBA15-3265-4307-7B66-A2475867F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1415" y="1990162"/>
            <a:ext cx="3484848" cy="33301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10B80D-21DC-CBB8-D088-4E728D992C93}"/>
              </a:ext>
            </a:extLst>
          </p:cNvPr>
          <p:cNvSpPr txBox="1"/>
          <p:nvPr/>
        </p:nvSpPr>
        <p:spPr>
          <a:xfrm>
            <a:off x="735409" y="1111624"/>
            <a:ext cx="107308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Rajant meshes are usually pretty dense.</a:t>
            </a:r>
          </a:p>
        </p:txBody>
      </p:sp>
    </p:spTree>
    <p:extLst>
      <p:ext uri="{BB962C8B-B14F-4D97-AF65-F5344CB8AC3E}">
        <p14:creationId xmlns:p14="http://schemas.microsoft.com/office/powerpoint/2010/main" val="328920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EC421-800C-A8E6-DE28-B9072155B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34DB8D4-4F44-F922-3478-88FF6AAF1D0B}"/>
              </a:ext>
            </a:extLst>
          </p:cNvPr>
          <p:cNvSpPr txBox="1">
            <a:spLocks/>
          </p:cNvSpPr>
          <p:nvPr/>
        </p:nvSpPr>
        <p:spPr>
          <a:xfrm>
            <a:off x="11466263" y="6306686"/>
            <a:ext cx="516467" cy="276864"/>
          </a:xfrm>
          <a:prstGeom prst="rect">
            <a:avLst/>
          </a:prstGeom>
        </p:spPr>
        <p:txBody>
          <a:bodyPr lIns="121899" tIns="60949" rIns="121899" bIns="6094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D29EA9-138A-6B48-9EDE-B51CBE1D9A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9080C7E-D7BB-6E3B-BD8E-AF84B188A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4735" y="6683140"/>
            <a:ext cx="12589934" cy="1748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6725F22-6785-B4D6-22F3-8D98C6FE8797}"/>
              </a:ext>
            </a:extLst>
          </p:cNvPr>
          <p:cNvSpPr txBox="1">
            <a:spLocks/>
          </p:cNvSpPr>
          <p:nvPr/>
        </p:nvSpPr>
        <p:spPr>
          <a:xfrm>
            <a:off x="2258768" y="115719"/>
            <a:ext cx="9823779" cy="553998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  <a:latin typeface="+mn-lt"/>
              </a:rPr>
              <a:t>So what?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858B26-D94C-CD66-7926-01C2A647D7C3}"/>
              </a:ext>
            </a:extLst>
          </p:cNvPr>
          <p:cNvSpPr txBox="1"/>
          <p:nvPr/>
        </p:nvSpPr>
        <p:spPr>
          <a:xfrm>
            <a:off x="735409" y="1111624"/>
            <a:ext cx="107308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Things we can do with our graph representation: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Find the longest routing path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Find the vertex that is used the most commonly in routing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Find the edge that is used the most commonly in routing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Find nodes that would cause the network to be split if they failed.</a:t>
            </a:r>
          </a:p>
        </p:txBody>
      </p:sp>
    </p:spTree>
    <p:extLst>
      <p:ext uri="{BB962C8B-B14F-4D97-AF65-F5344CB8AC3E}">
        <p14:creationId xmlns:p14="http://schemas.microsoft.com/office/powerpoint/2010/main" val="4626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7BF03-1667-158F-ADC3-E228223DF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9E8A547B-61D4-CC1C-8B18-D70B6928584D}"/>
              </a:ext>
            </a:extLst>
          </p:cNvPr>
          <p:cNvSpPr txBox="1">
            <a:spLocks/>
          </p:cNvSpPr>
          <p:nvPr/>
        </p:nvSpPr>
        <p:spPr>
          <a:xfrm>
            <a:off x="11466263" y="6306686"/>
            <a:ext cx="516467" cy="276864"/>
          </a:xfrm>
          <a:prstGeom prst="rect">
            <a:avLst/>
          </a:prstGeom>
        </p:spPr>
        <p:txBody>
          <a:bodyPr lIns="121899" tIns="60949" rIns="121899" bIns="6094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D29EA9-138A-6B48-9EDE-B51CBE1D9A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3BB410D4-019B-140C-21B8-987BDF010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4735" y="6683140"/>
            <a:ext cx="12589934" cy="1748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8C09953-E6AE-2FC9-B606-FD0CBDC51052}"/>
              </a:ext>
            </a:extLst>
          </p:cNvPr>
          <p:cNvSpPr txBox="1">
            <a:spLocks/>
          </p:cNvSpPr>
          <p:nvPr/>
        </p:nvSpPr>
        <p:spPr>
          <a:xfrm>
            <a:off x="2258768" y="115719"/>
            <a:ext cx="9823779" cy="553998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  <a:latin typeface="+mn-lt"/>
              </a:rPr>
              <a:t>Longest routing path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8628C-EFF1-08E8-D8A3-F3E5F2A2B34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579"/>
          <a:stretch/>
        </p:blipFill>
        <p:spPr>
          <a:xfrm>
            <a:off x="7989950" y="0"/>
            <a:ext cx="4237337" cy="2236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D6FD63-9B38-F80E-463D-E6131E0E4775}"/>
              </a:ext>
            </a:extLst>
          </p:cNvPr>
          <p:cNvSpPr txBox="1"/>
          <p:nvPr/>
        </p:nvSpPr>
        <p:spPr>
          <a:xfrm>
            <a:off x="219635" y="968188"/>
            <a:ext cx="1176309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Problem: What is the longest active path?</a:t>
            </a:r>
          </a:p>
          <a:p>
            <a:r>
              <a:rPr lang="en-US" sz="3000" dirty="0"/>
              <a:t>Strategy: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Find all pairs of nodes (start, finish)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How many pairs?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O(n^2)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Find length of each route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How long does this take?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O(n) in worst case, O(1) in most practical cases.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/>
          </a:p>
          <a:p>
            <a:r>
              <a:rPr lang="en-US" sz="3000" dirty="0"/>
              <a:t>Overall running time: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O(n^2) pairs, each pair takes O(1), so O(n^2 * 1) = O(n^2)</a:t>
            </a:r>
          </a:p>
        </p:txBody>
      </p:sp>
    </p:spTree>
    <p:extLst>
      <p:ext uri="{BB962C8B-B14F-4D97-AF65-F5344CB8AC3E}">
        <p14:creationId xmlns:p14="http://schemas.microsoft.com/office/powerpoint/2010/main" val="162737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EBEA8-A920-67F4-8CD4-A660F9E43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0F858BF-9AD4-BF19-EB2B-48DFB6243388}"/>
              </a:ext>
            </a:extLst>
          </p:cNvPr>
          <p:cNvSpPr txBox="1">
            <a:spLocks/>
          </p:cNvSpPr>
          <p:nvPr/>
        </p:nvSpPr>
        <p:spPr>
          <a:xfrm>
            <a:off x="11466263" y="6306686"/>
            <a:ext cx="516467" cy="276864"/>
          </a:xfrm>
          <a:prstGeom prst="rect">
            <a:avLst/>
          </a:prstGeom>
        </p:spPr>
        <p:txBody>
          <a:bodyPr lIns="121899" tIns="60949" rIns="121899" bIns="6094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D29EA9-138A-6B48-9EDE-B51CBE1D9A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95BB93A-81E7-B83A-BCB3-B9D578B6F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4735" y="6683140"/>
            <a:ext cx="12589934" cy="1748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C6B700C-C5D8-7FDB-B31C-26E3C3F51F4D}"/>
              </a:ext>
            </a:extLst>
          </p:cNvPr>
          <p:cNvSpPr txBox="1">
            <a:spLocks/>
          </p:cNvSpPr>
          <p:nvPr/>
        </p:nvSpPr>
        <p:spPr>
          <a:xfrm>
            <a:off x="2258768" y="115719"/>
            <a:ext cx="9823779" cy="553998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  <a:latin typeface="+mn-lt"/>
              </a:rPr>
              <a:t>Longest routing path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D81638-45EE-E367-EB77-33A7F70B63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579"/>
          <a:stretch/>
        </p:blipFill>
        <p:spPr>
          <a:xfrm>
            <a:off x="7989950" y="0"/>
            <a:ext cx="4237337" cy="22366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6D9296-1798-DC60-B3B6-12176ADFFBDC}"/>
              </a:ext>
            </a:extLst>
          </p:cNvPr>
          <p:cNvSpPr txBox="1"/>
          <p:nvPr/>
        </p:nvSpPr>
        <p:spPr>
          <a:xfrm>
            <a:off x="1244755" y="1720840"/>
            <a:ext cx="104797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source='A' </a:t>
            </a:r>
            <a:r>
              <a:rPr lang="en-US" sz="2400" dirty="0" err="1">
                <a:latin typeface="Consolas" panose="020B0609020204030204" pitchFamily="49" charset="0"/>
              </a:rPr>
              <a:t>dest</a:t>
            </a:r>
            <a:r>
              <a:rPr lang="en-US" sz="2400" dirty="0">
                <a:latin typeface="Consolas" panose="020B0609020204030204" pitchFamily="49" charset="0"/>
              </a:rPr>
              <a:t>='O'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longest_path</a:t>
            </a:r>
            <a:r>
              <a:rPr lang="en-US" sz="2400" dirty="0">
                <a:latin typeface="Consolas" panose="020B0609020204030204" pitchFamily="49" charset="0"/>
              </a:rPr>
              <a:t>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InstameshRoutingTableEntry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next_hop_node</a:t>
            </a:r>
            <a:r>
              <a:rPr lang="en-US" sz="2400" dirty="0">
                <a:latin typeface="Consolas" panose="020B0609020204030204" pitchFamily="49" charset="0"/>
              </a:rPr>
              <a:t>='C'),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InstameshRoutingTableEntry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next_hop_node</a:t>
            </a:r>
            <a:r>
              <a:rPr lang="en-US" sz="2400" dirty="0">
                <a:latin typeface="Consolas" panose="020B0609020204030204" pitchFamily="49" charset="0"/>
              </a:rPr>
              <a:t>='D'),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InstameshRoutingTableEntry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next_hop_node</a:t>
            </a:r>
            <a:r>
              <a:rPr lang="en-US" sz="2400" dirty="0">
                <a:latin typeface="Consolas" panose="020B0609020204030204" pitchFamily="49" charset="0"/>
              </a:rPr>
              <a:t>='E'),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InstameshRoutingTableEntry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next_hop_node</a:t>
            </a:r>
            <a:r>
              <a:rPr lang="en-US" sz="2400" dirty="0">
                <a:latin typeface="Consolas" panose="020B0609020204030204" pitchFamily="49" charset="0"/>
              </a:rPr>
              <a:t>='J'),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InstameshRoutingTableEntry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next_hop_node</a:t>
            </a:r>
            <a:r>
              <a:rPr lang="en-US" sz="2400" dirty="0">
                <a:latin typeface="Consolas" panose="020B0609020204030204" pitchFamily="49" charset="0"/>
              </a:rPr>
              <a:t>='O')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1515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3579B-5E29-A492-4FE8-A040B10E8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5E63342-A695-AF72-7C2F-1AAA9E3C24AE}"/>
              </a:ext>
            </a:extLst>
          </p:cNvPr>
          <p:cNvSpPr txBox="1">
            <a:spLocks/>
          </p:cNvSpPr>
          <p:nvPr/>
        </p:nvSpPr>
        <p:spPr>
          <a:xfrm>
            <a:off x="11466263" y="6306686"/>
            <a:ext cx="516467" cy="276864"/>
          </a:xfrm>
          <a:prstGeom prst="rect">
            <a:avLst/>
          </a:prstGeom>
        </p:spPr>
        <p:txBody>
          <a:bodyPr lIns="121899" tIns="60949" rIns="121899" bIns="6094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D29EA9-138A-6B48-9EDE-B51CBE1D9A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64536C25-64B1-316D-CCA8-DBCD6B87D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4735" y="6683140"/>
            <a:ext cx="12589934" cy="1748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640ED3B-96A3-3B7C-A201-0AC3BFAB82F2}"/>
              </a:ext>
            </a:extLst>
          </p:cNvPr>
          <p:cNvSpPr txBox="1">
            <a:spLocks/>
          </p:cNvSpPr>
          <p:nvPr/>
        </p:nvSpPr>
        <p:spPr>
          <a:xfrm>
            <a:off x="2258768" y="115719"/>
            <a:ext cx="9823779" cy="553998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  <a:latin typeface="+mn-lt"/>
              </a:rPr>
              <a:t>Most common vertex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3E25B-A605-A2D0-4FBC-3AC03B9CF3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579"/>
          <a:stretch/>
        </p:blipFill>
        <p:spPr>
          <a:xfrm>
            <a:off x="7989950" y="0"/>
            <a:ext cx="4237337" cy="2236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24EB0B-1131-6447-D84D-3EA6687BB268}"/>
              </a:ext>
            </a:extLst>
          </p:cNvPr>
          <p:cNvSpPr txBox="1"/>
          <p:nvPr/>
        </p:nvSpPr>
        <p:spPr>
          <a:xfrm>
            <a:off x="219635" y="968188"/>
            <a:ext cx="1176309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Problem: Which vertex is used most often in routes?</a:t>
            </a:r>
          </a:p>
          <a:p>
            <a:r>
              <a:rPr lang="en-US" sz="3000" dirty="0"/>
              <a:t>Strategy: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Find all pairs of nodes (start, finish)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How many pairs?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O(n^2)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Traverse each route and add 1 for each vertex we find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How long does this take?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O(n) in worst case, O(1) in most practical cases.</a:t>
            </a:r>
          </a:p>
          <a:p>
            <a:endParaRPr lang="en-US" sz="3000" dirty="0"/>
          </a:p>
          <a:p>
            <a:r>
              <a:rPr lang="en-US" sz="3000" dirty="0"/>
              <a:t>Overall running time: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O(n^2) pairs, each pair takes O(1), so O(n^2 * 1) = O(n^2)</a:t>
            </a:r>
          </a:p>
        </p:txBody>
      </p:sp>
    </p:spTree>
    <p:extLst>
      <p:ext uri="{BB962C8B-B14F-4D97-AF65-F5344CB8AC3E}">
        <p14:creationId xmlns:p14="http://schemas.microsoft.com/office/powerpoint/2010/main" val="278064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2D310-11E7-E9A5-C6A8-8E497B40B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A24DA68-3721-CF89-9717-916D781BC2D1}"/>
              </a:ext>
            </a:extLst>
          </p:cNvPr>
          <p:cNvSpPr txBox="1">
            <a:spLocks/>
          </p:cNvSpPr>
          <p:nvPr/>
        </p:nvSpPr>
        <p:spPr>
          <a:xfrm>
            <a:off x="11466263" y="6306686"/>
            <a:ext cx="516467" cy="276864"/>
          </a:xfrm>
          <a:prstGeom prst="rect">
            <a:avLst/>
          </a:prstGeom>
        </p:spPr>
        <p:txBody>
          <a:bodyPr lIns="121899" tIns="60949" rIns="121899" bIns="6094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D29EA9-138A-6B48-9EDE-B51CBE1D9A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07432A14-3410-2193-EE46-FC9104487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4735" y="6683140"/>
            <a:ext cx="12589934" cy="1748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267427C-DABC-E6FE-6B8D-286C82437965}"/>
              </a:ext>
            </a:extLst>
          </p:cNvPr>
          <p:cNvSpPr txBox="1">
            <a:spLocks/>
          </p:cNvSpPr>
          <p:nvPr/>
        </p:nvSpPr>
        <p:spPr>
          <a:xfrm>
            <a:off x="2258768" y="115719"/>
            <a:ext cx="9823779" cy="553998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  <a:latin typeface="+mn-lt"/>
              </a:rPr>
              <a:t>Most common vertex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AA39F-06F7-3F36-DCCE-9C937F77E3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579"/>
          <a:stretch/>
        </p:blipFill>
        <p:spPr>
          <a:xfrm>
            <a:off x="7989950" y="0"/>
            <a:ext cx="4237337" cy="22366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38616E-4C5C-9E20-44D0-8667AF78BB8B}"/>
              </a:ext>
            </a:extLst>
          </p:cNvPr>
          <p:cNvSpPr txBox="1"/>
          <p:nvPr/>
        </p:nvSpPr>
        <p:spPr>
          <a:xfrm>
            <a:off x="1896036" y="785436"/>
            <a:ext cx="770068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waypoints.most_common</a:t>
            </a:r>
            <a:r>
              <a:rPr lang="en-US" sz="2400" dirty="0">
                <a:latin typeface="Consolas" panose="020B0609020204030204" pitchFamily="49" charset="0"/>
              </a:rPr>
              <a:t>()=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[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('D', 80),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('E', 78),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('C', 76),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('I', 76),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('M', 70),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('N', 52),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('L', 48),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('H', 16),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('J', 14),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('K', 10),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('G', 8),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('B', 4),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('S', 2),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7034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D772B-0A64-B8C4-C0F6-CC917A7A1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ADD2E6D-0F55-8457-E4FB-ACBA456301E5}"/>
              </a:ext>
            </a:extLst>
          </p:cNvPr>
          <p:cNvSpPr txBox="1">
            <a:spLocks/>
          </p:cNvSpPr>
          <p:nvPr/>
        </p:nvSpPr>
        <p:spPr>
          <a:xfrm>
            <a:off x="11466263" y="6306686"/>
            <a:ext cx="516467" cy="276864"/>
          </a:xfrm>
          <a:prstGeom prst="rect">
            <a:avLst/>
          </a:prstGeom>
        </p:spPr>
        <p:txBody>
          <a:bodyPr lIns="121899" tIns="60949" rIns="121899" bIns="6094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D29EA9-138A-6B48-9EDE-B51CBE1D9A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B74E553-7890-635C-C904-6B5341F0E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4735" y="6683140"/>
            <a:ext cx="12589934" cy="1748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678286C-0EA0-574C-12DB-A33B41C6DFD3}"/>
              </a:ext>
            </a:extLst>
          </p:cNvPr>
          <p:cNvSpPr txBox="1">
            <a:spLocks/>
          </p:cNvSpPr>
          <p:nvPr/>
        </p:nvSpPr>
        <p:spPr>
          <a:xfrm>
            <a:off x="2258768" y="115719"/>
            <a:ext cx="9823779" cy="553998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  <a:latin typeface="+mn-lt"/>
              </a:rPr>
              <a:t>Most common 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DDE6D-E7F3-4D01-060D-62559CA4B0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579"/>
          <a:stretch/>
        </p:blipFill>
        <p:spPr>
          <a:xfrm>
            <a:off x="7989950" y="0"/>
            <a:ext cx="4237337" cy="2236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BACB0B-EF35-1541-DE18-095CAC9DA5B6}"/>
              </a:ext>
            </a:extLst>
          </p:cNvPr>
          <p:cNvSpPr txBox="1"/>
          <p:nvPr/>
        </p:nvSpPr>
        <p:spPr>
          <a:xfrm>
            <a:off x="219635" y="968188"/>
            <a:ext cx="1176309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Problem: Which edge is used most often in routes?</a:t>
            </a:r>
          </a:p>
          <a:p>
            <a:r>
              <a:rPr lang="en-US" sz="3000" dirty="0"/>
              <a:t>Strategy: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Find all pairs of nodes (start, finish)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How many pairs?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O(n^2)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Traverse each route and add 1 for each (vertex1, vertex2) pair we find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How long does this take?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/>
              <a:t>O(n) in worst case, O(1) in most practical cases.</a:t>
            </a:r>
          </a:p>
          <a:p>
            <a:endParaRPr lang="en-US" sz="3000" dirty="0"/>
          </a:p>
          <a:p>
            <a:r>
              <a:rPr lang="en-US" sz="3000" dirty="0"/>
              <a:t>Overall running time: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O(n^2) pairs, each pair takes O(1), so O(n^2 * 1) = O(n^2)</a:t>
            </a:r>
          </a:p>
        </p:txBody>
      </p:sp>
    </p:spTree>
    <p:extLst>
      <p:ext uri="{BB962C8B-B14F-4D97-AF65-F5344CB8AC3E}">
        <p14:creationId xmlns:p14="http://schemas.microsoft.com/office/powerpoint/2010/main" val="165176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AFD88-41F4-D181-D5B1-1D8D1DD91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29856DC2-A19F-0128-8958-223CE0FF332E}"/>
              </a:ext>
            </a:extLst>
          </p:cNvPr>
          <p:cNvSpPr txBox="1">
            <a:spLocks/>
          </p:cNvSpPr>
          <p:nvPr/>
        </p:nvSpPr>
        <p:spPr>
          <a:xfrm>
            <a:off x="11466263" y="6306686"/>
            <a:ext cx="516467" cy="276864"/>
          </a:xfrm>
          <a:prstGeom prst="rect">
            <a:avLst/>
          </a:prstGeom>
        </p:spPr>
        <p:txBody>
          <a:bodyPr lIns="121899" tIns="60949" rIns="121899" bIns="6094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D29EA9-138A-6B48-9EDE-B51CBE1D9A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E710919E-ED99-E128-6DA9-E36D372F6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4735" y="6683140"/>
            <a:ext cx="12589934" cy="1748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3BF90D7-C191-4009-F69E-A326E82E70C2}"/>
              </a:ext>
            </a:extLst>
          </p:cNvPr>
          <p:cNvSpPr txBox="1">
            <a:spLocks/>
          </p:cNvSpPr>
          <p:nvPr/>
        </p:nvSpPr>
        <p:spPr>
          <a:xfrm>
            <a:off x="2258768" y="115719"/>
            <a:ext cx="9823779" cy="553998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  <a:latin typeface="+mn-lt"/>
              </a:rPr>
              <a:t>Most common 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A8020-DA99-7AAB-7076-5B51A84B42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579"/>
          <a:stretch/>
        </p:blipFill>
        <p:spPr>
          <a:xfrm>
            <a:off x="7989950" y="0"/>
            <a:ext cx="4237337" cy="22366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896B92-F89A-DCC4-7BAA-A512212DC8F4}"/>
              </a:ext>
            </a:extLst>
          </p:cNvPr>
          <p:cNvSpPr txBox="1"/>
          <p:nvPr/>
        </p:nvSpPr>
        <p:spPr>
          <a:xfrm>
            <a:off x="2837330" y="1050829"/>
            <a:ext cx="566569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waypoints.most_common</a:t>
            </a:r>
            <a:r>
              <a:rPr lang="en-US" dirty="0">
                <a:latin typeface="Consolas" panose="020B0609020204030204" pitchFamily="49" charset="0"/>
              </a:rPr>
              <a:t>()=</a:t>
            </a:r>
          </a:p>
          <a:p>
            <a:r>
              <a:rPr lang="en-US" dirty="0">
                <a:latin typeface="Consolas" panose="020B0609020204030204" pitchFamily="49" charset="0"/>
              </a:rPr>
              <a:t>[</a:t>
            </a:r>
          </a:p>
          <a:p>
            <a:r>
              <a:rPr lang="en-US" dirty="0">
                <a:latin typeface="Consolas" panose="020B0609020204030204" pitchFamily="49" charset="0"/>
              </a:rPr>
              <a:t>    (('C', 'D'), 42),</a:t>
            </a:r>
          </a:p>
          <a:p>
            <a:r>
              <a:rPr lang="en-US" dirty="0">
                <a:latin typeface="Consolas" panose="020B0609020204030204" pitchFamily="49" charset="0"/>
              </a:rPr>
              <a:t>    (('D', 'C'), 42),</a:t>
            </a:r>
          </a:p>
          <a:p>
            <a:r>
              <a:rPr lang="en-US" dirty="0">
                <a:latin typeface="Consolas" panose="020B0609020204030204" pitchFamily="49" charset="0"/>
              </a:rPr>
              <a:t>    (('D', 'E'), 33),</a:t>
            </a:r>
          </a:p>
          <a:p>
            <a:r>
              <a:rPr lang="en-US" dirty="0">
                <a:latin typeface="Consolas" panose="020B0609020204030204" pitchFamily="49" charset="0"/>
              </a:rPr>
              <a:t>    (('E', 'D'), 33),</a:t>
            </a:r>
          </a:p>
          <a:p>
            <a:r>
              <a:rPr lang="en-US" dirty="0">
                <a:latin typeface="Consolas" panose="020B0609020204030204" pitchFamily="49" charset="0"/>
              </a:rPr>
              <a:t>    (('I', 'M'), 24),</a:t>
            </a:r>
          </a:p>
          <a:p>
            <a:r>
              <a:rPr lang="en-US" dirty="0">
                <a:latin typeface="Consolas" panose="020B0609020204030204" pitchFamily="49" charset="0"/>
              </a:rPr>
              <a:t>    (('M', 'I'), 24),</a:t>
            </a:r>
          </a:p>
          <a:p>
            <a:r>
              <a:rPr lang="en-US" dirty="0">
                <a:latin typeface="Consolas" panose="020B0609020204030204" pitchFamily="49" charset="0"/>
              </a:rPr>
              <a:t>    (('M', 'Q'), 18),</a:t>
            </a:r>
          </a:p>
          <a:p>
            <a:r>
              <a:rPr lang="en-US" dirty="0">
                <a:latin typeface="Consolas" panose="020B0609020204030204" pitchFamily="49" charset="0"/>
              </a:rPr>
              <a:t>    (('L', 'K'), 18),</a:t>
            </a:r>
          </a:p>
          <a:p>
            <a:r>
              <a:rPr lang="en-US" dirty="0">
                <a:latin typeface="Consolas" panose="020B0609020204030204" pitchFamily="49" charset="0"/>
              </a:rPr>
              <a:t>    (('K', 'L'), 18),</a:t>
            </a:r>
          </a:p>
          <a:p>
            <a:r>
              <a:rPr lang="en-US" dirty="0">
                <a:latin typeface="Consolas" panose="020B0609020204030204" pitchFamily="49" charset="0"/>
              </a:rPr>
              <a:t>    (('Q', 'M'), 18),</a:t>
            </a:r>
          </a:p>
          <a:p>
            <a:r>
              <a:rPr lang="en-US" dirty="0">
                <a:latin typeface="Consolas" panose="020B0609020204030204" pitchFamily="49" charset="0"/>
              </a:rPr>
              <a:t>    (('D', 'I'), 17),</a:t>
            </a:r>
          </a:p>
          <a:p>
            <a:r>
              <a:rPr lang="en-US" dirty="0">
                <a:latin typeface="Consolas" panose="020B0609020204030204" pitchFamily="49" charset="0"/>
              </a:rPr>
              <a:t>    (('E', 'I'), 17),</a:t>
            </a:r>
          </a:p>
          <a:p>
            <a:r>
              <a:rPr lang="en-US" dirty="0">
                <a:latin typeface="Consolas" panose="020B0609020204030204" pitchFamily="49" charset="0"/>
              </a:rPr>
              <a:t>    (('I', 'L'), 17),</a:t>
            </a:r>
          </a:p>
          <a:p>
            <a:r>
              <a:rPr lang="en-US" dirty="0">
                <a:latin typeface="Consolas" panose="020B0609020204030204" pitchFamily="49" charset="0"/>
              </a:rPr>
              <a:t>    (('I', 'D'), 17),</a:t>
            </a:r>
          </a:p>
          <a:p>
            <a:r>
              <a:rPr lang="en-US" dirty="0">
                <a:latin typeface="Consolas" panose="020B0609020204030204" pitchFamily="49" charset="0"/>
              </a:rPr>
              <a:t>    (('I', 'E'), 17),</a:t>
            </a:r>
          </a:p>
          <a:p>
            <a:r>
              <a:rPr lang="en-US" dirty="0">
                <a:latin typeface="Consolas" panose="020B0609020204030204" pitchFamily="49" charset="0"/>
              </a:rPr>
              <a:t>    (('L', 'I'), 17),</a:t>
            </a:r>
          </a:p>
          <a:p>
            <a:r>
              <a:rPr lang="en-US" dirty="0">
                <a:latin typeface="Consolas" panose="020B0609020204030204" pitchFamily="49" charset="0"/>
              </a:rPr>
              <a:t>    # Plus a bunch more</a:t>
            </a:r>
          </a:p>
          <a:p>
            <a:r>
              <a:rPr lang="en-US" dirty="0"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2601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38848-3F95-DA74-4A84-46789B7B5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E7CDDF82-45AE-3661-23CC-2589CA0DD092}"/>
              </a:ext>
            </a:extLst>
          </p:cNvPr>
          <p:cNvSpPr txBox="1">
            <a:spLocks/>
          </p:cNvSpPr>
          <p:nvPr/>
        </p:nvSpPr>
        <p:spPr>
          <a:xfrm>
            <a:off x="11466263" y="6306686"/>
            <a:ext cx="516467" cy="276864"/>
          </a:xfrm>
          <a:prstGeom prst="rect">
            <a:avLst/>
          </a:prstGeom>
        </p:spPr>
        <p:txBody>
          <a:bodyPr lIns="121899" tIns="60949" rIns="121899" bIns="6094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D29EA9-138A-6B48-9EDE-B51CBE1D9A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52A6C94-68D4-A4BA-97BA-84464C8B1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4735" y="6683140"/>
            <a:ext cx="12589934" cy="1748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7424E13-1872-514E-D95A-C6910B579F78}"/>
              </a:ext>
            </a:extLst>
          </p:cNvPr>
          <p:cNvSpPr txBox="1">
            <a:spLocks/>
          </p:cNvSpPr>
          <p:nvPr/>
        </p:nvSpPr>
        <p:spPr>
          <a:xfrm>
            <a:off x="2258768" y="115719"/>
            <a:ext cx="9823779" cy="553998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  <a:latin typeface="+mn-lt"/>
              </a:rPr>
              <a:t>Critical Nodes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96627-AD00-58D8-4DCB-440839D8BC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579"/>
          <a:stretch/>
        </p:blipFill>
        <p:spPr>
          <a:xfrm>
            <a:off x="7989950" y="0"/>
            <a:ext cx="4237337" cy="2236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F6957-4E09-837D-5397-71668D184BA7}"/>
              </a:ext>
            </a:extLst>
          </p:cNvPr>
          <p:cNvSpPr txBox="1"/>
          <p:nvPr/>
        </p:nvSpPr>
        <p:spPr>
          <a:xfrm>
            <a:off x="219635" y="968188"/>
            <a:ext cx="1176309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Problem: What nodes will cause a disconnection</a:t>
            </a:r>
            <a:br>
              <a:rPr lang="en-US" sz="3000" dirty="0"/>
            </a:br>
            <a:r>
              <a:rPr lang="en-US" sz="3000" dirty="0"/>
              <a:t>if they fail?</a:t>
            </a:r>
          </a:p>
          <a:p>
            <a:endParaRPr lang="en-US" sz="3000" dirty="0"/>
          </a:p>
          <a:p>
            <a:r>
              <a:rPr lang="en-US" sz="3000" dirty="0"/>
              <a:t>Example: If node M fails, node Q will have no</a:t>
            </a:r>
            <a:br>
              <a:rPr lang="en-US" sz="3000" dirty="0"/>
            </a:br>
            <a:r>
              <a:rPr lang="en-US" sz="3000" dirty="0"/>
              <a:t>connection to the rest of the mesh, so we say that M is a critical node. (“Articulation Point” is the fancy term in graph theory.)</a:t>
            </a:r>
          </a:p>
          <a:p>
            <a:endParaRPr lang="en-US" sz="3000" dirty="0"/>
          </a:p>
          <a:p>
            <a:r>
              <a:rPr lang="en-US" sz="3000" dirty="0"/>
              <a:t>Are there other critical nodes?</a:t>
            </a:r>
            <a:br>
              <a:rPr lang="en-US" sz="3000" dirty="0"/>
            </a:br>
            <a:endParaRPr lang="en-US" sz="3000" dirty="0"/>
          </a:p>
          <a:p>
            <a:r>
              <a:rPr lang="en-US" sz="3000" dirty="0"/>
              <a:t>Strategy: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79065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rectangular device with blue letters&#10;&#10;Description automatically generated">
            <a:extLst>
              <a:ext uri="{FF2B5EF4-FFF2-40B4-BE49-F238E27FC236}">
                <a16:creationId xmlns:a16="http://schemas.microsoft.com/office/drawing/2014/main" id="{0CB7372B-6F41-2EEC-EDEA-05F6A1EA0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149" y="2517806"/>
            <a:ext cx="5727794" cy="429584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98E70CF-E9F6-4588-8231-ADF25281C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94735" y="6683140"/>
            <a:ext cx="12589934" cy="174860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6CEAF90-2715-4A7D-82CB-BA4FC57CEF56}"/>
              </a:ext>
            </a:extLst>
          </p:cNvPr>
          <p:cNvSpPr txBox="1">
            <a:spLocks/>
          </p:cNvSpPr>
          <p:nvPr/>
        </p:nvSpPr>
        <p:spPr>
          <a:xfrm>
            <a:off x="11466263" y="6306686"/>
            <a:ext cx="516467" cy="276864"/>
          </a:xfrm>
          <a:prstGeom prst="rect">
            <a:avLst/>
          </a:prstGeom>
        </p:spPr>
        <p:txBody>
          <a:bodyPr lIns="121899" tIns="60949" rIns="121899" bIns="6094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D29EA9-138A-6B48-9EDE-B51CBE1D9A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8C55C2-08F7-4B2B-BBDC-D065501F482B}"/>
              </a:ext>
            </a:extLst>
          </p:cNvPr>
          <p:cNvSpPr/>
          <p:nvPr/>
        </p:nvSpPr>
        <p:spPr>
          <a:xfrm>
            <a:off x="376742" y="1007800"/>
            <a:ext cx="3514902" cy="53695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3834" lvl="0" indent="-243834">
              <a:buBlip>
                <a:blip r:embed="rId6"/>
              </a:buBlip>
              <a:defRPr/>
            </a:pPr>
            <a:r>
              <a:rPr lang="en-US" sz="1600" b="1" dirty="0">
                <a:solidFill>
                  <a:srgbClr val="50C8E8"/>
                </a:solidFill>
              </a:rPr>
              <a:t>Pioneer of Kinetic Mesh® wireless </a:t>
            </a:r>
            <a:r>
              <a:rPr lang="en-US" sz="1600" dirty="0" err="1">
                <a:solidFill>
                  <a:srgbClr val="000000"/>
                </a:solidFill>
              </a:rPr>
              <a:t>BreadCrumb</a:t>
            </a:r>
            <a:r>
              <a:rPr lang="en-US" sz="1600" dirty="0">
                <a:solidFill>
                  <a:srgbClr val="000000"/>
                </a:solidFill>
              </a:rPr>
              <a:t>® wireless devices, the industry standard for reliable industrial mesh networking in the most challenging RF environments, using proprietary, patented </a:t>
            </a:r>
            <a:r>
              <a:rPr lang="en-US" sz="1600" dirty="0" err="1">
                <a:solidFill>
                  <a:srgbClr val="000000"/>
                </a:solidFill>
              </a:rPr>
              <a:t>InstaMesh</a:t>
            </a:r>
            <a:r>
              <a:rPr lang="en-US" sz="1600" dirty="0">
                <a:solidFill>
                  <a:srgbClr val="000000"/>
                </a:solidFill>
              </a:rPr>
              <a:t>® algorithm.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599341-32EF-4E7B-99BD-374305C98093}"/>
              </a:ext>
            </a:extLst>
          </p:cNvPr>
          <p:cNvSpPr txBox="1">
            <a:spLocks/>
          </p:cNvSpPr>
          <p:nvPr/>
        </p:nvSpPr>
        <p:spPr>
          <a:xfrm>
            <a:off x="2258768" y="115719"/>
            <a:ext cx="9823779" cy="553998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  <a:latin typeface="+mn-lt"/>
              </a:rPr>
              <a:t>Company Brief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4A18C3-116E-AC6E-DD61-B956473727F2}"/>
              </a:ext>
            </a:extLst>
          </p:cNvPr>
          <p:cNvSpPr/>
          <p:nvPr/>
        </p:nvSpPr>
        <p:spPr>
          <a:xfrm>
            <a:off x="4052249" y="1007800"/>
            <a:ext cx="3514903" cy="53695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3834" lvl="0" indent="-243834">
              <a:spcBef>
                <a:spcPts val="1800"/>
              </a:spcBef>
              <a:buBlip>
                <a:blip r:embed="rId6"/>
              </a:buBlip>
              <a:defRPr/>
            </a:pPr>
            <a:r>
              <a:rPr lang="en-US" sz="1600" b="1" dirty="0">
                <a:solidFill>
                  <a:srgbClr val="50C8E8"/>
                </a:solidFill>
              </a:rPr>
              <a:t>Based in the U.S., Rajant has successful deployments in over 80 countries</a:t>
            </a:r>
            <a:br>
              <a:rPr lang="en-US" sz="1600" b="1" dirty="0">
                <a:solidFill>
                  <a:srgbClr val="50C8E8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Almost all our manufacturing—and a lot of our engineering—is done in Morehead, Kentucky.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DE6D16-CB19-8BB4-7256-BAB137E4271F}"/>
              </a:ext>
            </a:extLst>
          </p:cNvPr>
          <p:cNvSpPr/>
          <p:nvPr/>
        </p:nvSpPr>
        <p:spPr>
          <a:xfrm>
            <a:off x="7567152" y="1007799"/>
            <a:ext cx="3997147" cy="53695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3834" lvl="0" indent="-243834">
              <a:spcBef>
                <a:spcPts val="1800"/>
              </a:spcBef>
              <a:buBlip>
                <a:blip r:embed="rId6"/>
              </a:buBlip>
              <a:defRPr/>
            </a:pPr>
            <a:r>
              <a:rPr lang="en-US" sz="1600" b="1" dirty="0">
                <a:solidFill>
                  <a:srgbClr val="50C8E8"/>
                </a:solidFill>
              </a:rPr>
              <a:t>Powered by Morehead State University Graduates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~30 MSU graduates on staff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~15 MSU engineering graduates on staff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~5 MSU computer science alumni on staff (including me!)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9146A0-39B5-6FCA-5866-D963788A9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1644" y="3078575"/>
            <a:ext cx="3773544" cy="2909477"/>
          </a:xfrm>
          <a:prstGeom prst="rect">
            <a:avLst/>
          </a:prstGeom>
        </p:spPr>
      </p:pic>
      <p:pic>
        <p:nvPicPr>
          <p:cNvPr id="2052" name="Picture 4" descr="Resources/Help - Creating Effective Scholarly Posters - LibGuides at ...">
            <a:extLst>
              <a:ext uri="{FF2B5EF4-FFF2-40B4-BE49-F238E27FC236}">
                <a16:creationId xmlns:a16="http://schemas.microsoft.com/office/drawing/2014/main" id="{37688376-3AEA-ED48-8E7E-5B81278CF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793" y="3253338"/>
            <a:ext cx="3858986" cy="273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9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  <p:bldP spid="1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6B431-1DE0-6AA7-6CD2-89BF9DB2A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618FD65-F337-DED9-9723-9D640FE5D883}"/>
              </a:ext>
            </a:extLst>
          </p:cNvPr>
          <p:cNvSpPr txBox="1">
            <a:spLocks/>
          </p:cNvSpPr>
          <p:nvPr/>
        </p:nvSpPr>
        <p:spPr>
          <a:xfrm>
            <a:off x="11466263" y="6306686"/>
            <a:ext cx="516467" cy="276864"/>
          </a:xfrm>
          <a:prstGeom prst="rect">
            <a:avLst/>
          </a:prstGeom>
        </p:spPr>
        <p:txBody>
          <a:bodyPr lIns="121899" tIns="60949" rIns="121899" bIns="6094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D29EA9-138A-6B48-9EDE-B51CBE1D9A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050FAC46-E69D-B5F9-4C32-81BB4D26D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4735" y="6683140"/>
            <a:ext cx="12589934" cy="1748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915C30-BB75-42DB-F2BA-78A5880ED2A8}"/>
              </a:ext>
            </a:extLst>
          </p:cNvPr>
          <p:cNvSpPr txBox="1">
            <a:spLocks/>
          </p:cNvSpPr>
          <p:nvPr/>
        </p:nvSpPr>
        <p:spPr>
          <a:xfrm>
            <a:off x="2258768" y="115719"/>
            <a:ext cx="9823779" cy="553998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  <a:latin typeface="+mn-lt"/>
              </a:rPr>
              <a:t>Connected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1B96F-6DE5-396E-F2F3-F4DBF7EBB8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579"/>
          <a:stretch/>
        </p:blipFill>
        <p:spPr>
          <a:xfrm>
            <a:off x="7989950" y="0"/>
            <a:ext cx="4237337" cy="2236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3DC581-9DD6-A778-D513-4D1144E95B65}"/>
              </a:ext>
            </a:extLst>
          </p:cNvPr>
          <p:cNvSpPr txBox="1"/>
          <p:nvPr/>
        </p:nvSpPr>
        <p:spPr>
          <a:xfrm>
            <a:off x="219635" y="968188"/>
            <a:ext cx="1176309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In a graph, a “connected component” is a chunk</a:t>
            </a:r>
            <a:br>
              <a:rPr lang="en-US" sz="3000" dirty="0"/>
            </a:br>
            <a:r>
              <a:rPr lang="en-US" sz="3000" dirty="0"/>
              <a:t>where all vertices have a path to all other vertices</a:t>
            </a:r>
            <a:br>
              <a:rPr lang="en-US" sz="3000" dirty="0"/>
            </a:br>
            <a:r>
              <a:rPr lang="en-US" sz="3000" dirty="0"/>
              <a:t>in the chunk.</a:t>
            </a:r>
          </a:p>
          <a:p>
            <a:endParaRPr lang="en-US" sz="3000" dirty="0"/>
          </a:p>
          <a:p>
            <a:r>
              <a:rPr lang="en-US" sz="3000" dirty="0"/>
              <a:t>Connected components algorithm: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Make a list “remaining” of all vertices.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Pick first vertex from list.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Run depth-first search on graph. Remove each vertex from “remaining” as you visit 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Repeat until “remaining” is empty. The number of loop iterations is the number of connected components.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Running time is just running time of depth-first search, which is O(V+E)</a:t>
            </a:r>
          </a:p>
        </p:txBody>
      </p:sp>
    </p:spTree>
    <p:extLst>
      <p:ext uri="{BB962C8B-B14F-4D97-AF65-F5344CB8AC3E}">
        <p14:creationId xmlns:p14="http://schemas.microsoft.com/office/powerpoint/2010/main" val="2748869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E5D2D-676F-8C8D-3BD9-D88B472BE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01F44A9-EA44-E6F5-FD9B-8926A44405CD}"/>
              </a:ext>
            </a:extLst>
          </p:cNvPr>
          <p:cNvSpPr txBox="1">
            <a:spLocks/>
          </p:cNvSpPr>
          <p:nvPr/>
        </p:nvSpPr>
        <p:spPr>
          <a:xfrm>
            <a:off x="11466263" y="6306686"/>
            <a:ext cx="516467" cy="276864"/>
          </a:xfrm>
          <a:prstGeom prst="rect">
            <a:avLst/>
          </a:prstGeom>
        </p:spPr>
        <p:txBody>
          <a:bodyPr lIns="121899" tIns="60949" rIns="121899" bIns="6094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D29EA9-138A-6B48-9EDE-B51CBE1D9A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DB433ED-0CD0-DED9-7B1E-0F907ED15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4735" y="6683140"/>
            <a:ext cx="12589934" cy="1748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B05A51A-2867-F0E2-63D7-C2C5B59FAA08}"/>
              </a:ext>
            </a:extLst>
          </p:cNvPr>
          <p:cNvSpPr txBox="1">
            <a:spLocks/>
          </p:cNvSpPr>
          <p:nvPr/>
        </p:nvSpPr>
        <p:spPr>
          <a:xfrm>
            <a:off x="2258768" y="115719"/>
            <a:ext cx="9823779" cy="553998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  <a:latin typeface="+mn-lt"/>
              </a:rPr>
              <a:t>Critical Nodes-naïve strategy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7815F-72F7-7BC8-6031-9A37A0AF53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579"/>
          <a:stretch/>
        </p:blipFill>
        <p:spPr>
          <a:xfrm>
            <a:off x="7989950" y="0"/>
            <a:ext cx="4237337" cy="2236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9447F4-3A49-BE22-3350-CABEBA86724D}"/>
              </a:ext>
            </a:extLst>
          </p:cNvPr>
          <p:cNvSpPr txBox="1"/>
          <p:nvPr/>
        </p:nvSpPr>
        <p:spPr>
          <a:xfrm>
            <a:off x="219635" y="968188"/>
            <a:ext cx="1176309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Strategy: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Remove vertex 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Run a “connected components” algorithm</a:t>
            </a:r>
            <a:br>
              <a:rPr lang="en-US" sz="3000" dirty="0"/>
            </a:br>
            <a:r>
              <a:rPr lang="en-US" sz="3000" dirty="0"/>
              <a:t>to see if there are more connected components afterwards than before.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If yes, then V is a critical node. If no, then V is not a critical node.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Add vertex V back to the graph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Repeat for all vertices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Running time?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Connected components algorithm is O(V+E),</a:t>
            </a:r>
            <a:br>
              <a:rPr lang="en-US" sz="3000" dirty="0"/>
            </a:br>
            <a:r>
              <a:rPr lang="en-US" sz="3000" dirty="0"/>
              <a:t>which = O(V^2) for dense meshes.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Have to run it V times, so run time is O(V^2 * V) = O(V^3)</a:t>
            </a:r>
          </a:p>
        </p:txBody>
      </p:sp>
    </p:spTree>
    <p:extLst>
      <p:ext uri="{BB962C8B-B14F-4D97-AF65-F5344CB8AC3E}">
        <p14:creationId xmlns:p14="http://schemas.microsoft.com/office/powerpoint/2010/main" val="410380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CB93A-237C-4CE1-2D4F-105E46C98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6E01EFF-C05C-6088-2F55-24B09717751F}"/>
              </a:ext>
            </a:extLst>
          </p:cNvPr>
          <p:cNvSpPr txBox="1">
            <a:spLocks/>
          </p:cNvSpPr>
          <p:nvPr/>
        </p:nvSpPr>
        <p:spPr>
          <a:xfrm>
            <a:off x="11466263" y="6306686"/>
            <a:ext cx="516467" cy="276864"/>
          </a:xfrm>
          <a:prstGeom prst="rect">
            <a:avLst/>
          </a:prstGeom>
        </p:spPr>
        <p:txBody>
          <a:bodyPr lIns="121899" tIns="60949" rIns="121899" bIns="6094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D29EA9-138A-6B48-9EDE-B51CBE1D9A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3D9B00D-4176-7A24-0209-BBEB1A69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4735" y="6683140"/>
            <a:ext cx="12589934" cy="1748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5B5C736-EBCC-0A81-2C58-F80B385B381F}"/>
              </a:ext>
            </a:extLst>
          </p:cNvPr>
          <p:cNvSpPr txBox="1">
            <a:spLocks/>
          </p:cNvSpPr>
          <p:nvPr/>
        </p:nvSpPr>
        <p:spPr>
          <a:xfrm>
            <a:off x="2258768" y="115719"/>
            <a:ext cx="9823779" cy="553998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  <a:latin typeface="+mn-lt"/>
              </a:rPr>
              <a:t>Critical Nodes-fancy </a:t>
            </a:r>
            <a:r>
              <a:rPr lang="en-US" sz="3800" b="1" dirty="0" err="1">
                <a:solidFill>
                  <a:schemeClr val="bg1"/>
                </a:solidFill>
                <a:latin typeface="+mn-lt"/>
              </a:rPr>
              <a:t>strat</a:t>
            </a:r>
            <a:endParaRPr lang="en-US" sz="38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F17E3-C796-25C8-4205-E9AE64BB38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579"/>
          <a:stretch/>
        </p:blipFill>
        <p:spPr>
          <a:xfrm>
            <a:off x="7989950" y="0"/>
            <a:ext cx="4237337" cy="2236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421025-0BF1-66A8-704B-36533F7BDDB0}"/>
              </a:ext>
            </a:extLst>
          </p:cNvPr>
          <p:cNvSpPr txBox="1"/>
          <p:nvPr/>
        </p:nvSpPr>
        <p:spPr>
          <a:xfrm>
            <a:off x="219635" y="968188"/>
            <a:ext cx="1176309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Strategy: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Google “critical points in network graph”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Find a </a:t>
            </a:r>
            <a:r>
              <a:rPr lang="en-US" sz="3000" dirty="0" err="1"/>
              <a:t>StackOverflow</a:t>
            </a:r>
            <a:r>
              <a:rPr lang="en-US" sz="3000" dirty="0"/>
              <a:t> post that says “These</a:t>
            </a:r>
            <a:br>
              <a:rPr lang="en-US" sz="3000" dirty="0"/>
            </a:br>
            <a:r>
              <a:rPr lang="en-US" sz="3000" dirty="0"/>
              <a:t>are called ‘Articulation Points.’”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Google “Articulation Points”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Find “</a:t>
            </a:r>
            <a:r>
              <a:rPr lang="en-US" sz="3000" dirty="0" err="1"/>
              <a:t>Tarjan’s</a:t>
            </a:r>
            <a:r>
              <a:rPr lang="en-US" sz="3000" dirty="0"/>
              <a:t> Algorithm” </a:t>
            </a:r>
            <a:r>
              <a:rPr lang="en-US" sz="3000" dirty="0">
                <a:hlinkClick r:id="rId6"/>
              </a:rPr>
              <a:t>Wikipedia page</a:t>
            </a:r>
            <a:endParaRPr lang="en-US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Read it. Get confused. But learn that it’s based on DFS and takes O(V+E) time (same as DFS).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Ask GitHub Copilot to write a function that does 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It works!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Time complexity: O(V+E) = O(V^2) for dense meshes.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Money complexity: O($10/month) for GitHub Copilot</a:t>
            </a:r>
          </a:p>
        </p:txBody>
      </p:sp>
    </p:spTree>
    <p:extLst>
      <p:ext uri="{BB962C8B-B14F-4D97-AF65-F5344CB8AC3E}">
        <p14:creationId xmlns:p14="http://schemas.microsoft.com/office/powerpoint/2010/main" val="1368994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74062-2F65-88E9-D320-0767D4C4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7743AD-3E2C-AFCA-2629-E51001F103F5}"/>
              </a:ext>
            </a:extLst>
          </p:cNvPr>
          <p:cNvSpPr txBox="1">
            <a:spLocks/>
          </p:cNvSpPr>
          <p:nvPr/>
        </p:nvSpPr>
        <p:spPr>
          <a:xfrm>
            <a:off x="11466263" y="6306686"/>
            <a:ext cx="516467" cy="276864"/>
          </a:xfrm>
          <a:prstGeom prst="rect">
            <a:avLst/>
          </a:prstGeom>
        </p:spPr>
        <p:txBody>
          <a:bodyPr lIns="121899" tIns="60949" rIns="121899" bIns="6094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D29EA9-138A-6B48-9EDE-B51CBE1D9A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3632D681-F930-6CED-CD83-53C2B9B01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4735" y="6683140"/>
            <a:ext cx="12589934" cy="1748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B93B8D3-5939-6B29-9DEA-D7BF1C4A806C}"/>
              </a:ext>
            </a:extLst>
          </p:cNvPr>
          <p:cNvSpPr txBox="1">
            <a:spLocks/>
          </p:cNvSpPr>
          <p:nvPr/>
        </p:nvSpPr>
        <p:spPr>
          <a:xfrm>
            <a:off x="2258768" y="115719"/>
            <a:ext cx="9823779" cy="553998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  <a:latin typeface="+mn-lt"/>
              </a:rPr>
              <a:t>Critical Nodes-the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293C0-EDBD-AA72-B0BB-68B174ED56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579"/>
          <a:stretch/>
        </p:blipFill>
        <p:spPr>
          <a:xfrm>
            <a:off x="7989950" y="0"/>
            <a:ext cx="4237337" cy="22366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D27737-DD4D-F7B3-D151-7FB505B4C1C4}"/>
              </a:ext>
            </a:extLst>
          </p:cNvPr>
          <p:cNvSpPr txBox="1"/>
          <p:nvPr/>
        </p:nvSpPr>
        <p:spPr>
          <a:xfrm>
            <a:off x="76200" y="909918"/>
            <a:ext cx="1190653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Entirely generated by GitHub Copilot.</a:t>
            </a:r>
            <a:b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find_articulation_points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graph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Graph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dfs_articulation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visited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discovery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articulation_points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):</a:t>
            </a: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visited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discovery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neighbor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neighbors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neighbor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continue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neighbor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visited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dfs_articulation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neighbor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visited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discovery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articulation_points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neighbor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articulation_points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neighbor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discovery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articulation_points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discovery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neighbor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visited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discovery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articulation_points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graph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nodes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visited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dfs_articulation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visited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discovery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articulation_points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articulation_points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77183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7E79C-89EB-45BF-B9CB-DDB51545DF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893733"/>
            <a:ext cx="12192000" cy="59228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A8B37C-CE75-45F8-B36C-9EC44D9091F3}"/>
              </a:ext>
            </a:extLst>
          </p:cNvPr>
          <p:cNvSpPr/>
          <p:nvPr/>
        </p:nvSpPr>
        <p:spPr>
          <a:xfrm>
            <a:off x="506813" y="1341357"/>
            <a:ext cx="4887410" cy="502759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098E70CF-E9F6-4588-8231-ADF25281C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94735" y="6683140"/>
            <a:ext cx="12589934" cy="174860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6CEAF90-2715-4A7D-82CB-BA4FC57CEF56}"/>
              </a:ext>
            </a:extLst>
          </p:cNvPr>
          <p:cNvSpPr txBox="1">
            <a:spLocks/>
          </p:cNvSpPr>
          <p:nvPr/>
        </p:nvSpPr>
        <p:spPr>
          <a:xfrm>
            <a:off x="11466263" y="6306686"/>
            <a:ext cx="516467" cy="276864"/>
          </a:xfrm>
          <a:prstGeom prst="rect">
            <a:avLst/>
          </a:prstGeom>
        </p:spPr>
        <p:txBody>
          <a:bodyPr lIns="121899" tIns="60949" rIns="121899" bIns="6094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D29EA9-138A-6B48-9EDE-B51CBE1D9A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8C55C2-08F7-4B2B-BBDC-D065501F482B}"/>
              </a:ext>
            </a:extLst>
          </p:cNvPr>
          <p:cNvSpPr/>
          <p:nvPr/>
        </p:nvSpPr>
        <p:spPr>
          <a:xfrm>
            <a:off x="571193" y="1812327"/>
            <a:ext cx="4653575" cy="3952218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>
              <a:spcBef>
                <a:spcPts val="600"/>
              </a:spcBef>
              <a:spcAft>
                <a:spcPts val="800"/>
              </a:spcAft>
              <a:defRPr/>
            </a:pPr>
            <a:r>
              <a:rPr lang="en-US" sz="5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now for something completely different!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599341-32EF-4E7B-99BD-374305C98093}"/>
              </a:ext>
            </a:extLst>
          </p:cNvPr>
          <p:cNvSpPr txBox="1">
            <a:spLocks/>
          </p:cNvSpPr>
          <p:nvPr/>
        </p:nvSpPr>
        <p:spPr>
          <a:xfrm>
            <a:off x="2258768" y="115719"/>
            <a:ext cx="9823779" cy="553998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8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40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3CBF2-0A59-1C5E-D2AB-AF3E4E4E8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69383F39-ED31-D798-BB7C-64D5BD4300B5}"/>
              </a:ext>
            </a:extLst>
          </p:cNvPr>
          <p:cNvSpPr txBox="1">
            <a:spLocks/>
          </p:cNvSpPr>
          <p:nvPr/>
        </p:nvSpPr>
        <p:spPr>
          <a:xfrm>
            <a:off x="11466263" y="6306686"/>
            <a:ext cx="516467" cy="276864"/>
          </a:xfrm>
          <a:prstGeom prst="rect">
            <a:avLst/>
          </a:prstGeom>
        </p:spPr>
        <p:txBody>
          <a:bodyPr lIns="121899" tIns="60949" rIns="121899" bIns="6094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D29EA9-138A-6B48-9EDE-B51CBE1D9A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DEE50DB9-77ED-ADD0-D475-09B3113B3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4735" y="6683140"/>
            <a:ext cx="12589934" cy="1748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249CD3F-8AA9-EFCD-32A2-97316C06EA6F}"/>
              </a:ext>
            </a:extLst>
          </p:cNvPr>
          <p:cNvSpPr txBox="1">
            <a:spLocks/>
          </p:cNvSpPr>
          <p:nvPr/>
        </p:nvSpPr>
        <p:spPr>
          <a:xfrm>
            <a:off x="2258768" y="115719"/>
            <a:ext cx="9823779" cy="553998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  <a:latin typeface="+mn-lt"/>
              </a:rPr>
              <a:t>Node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15076-F1CC-E90E-DBE9-E49686599B1A}"/>
              </a:ext>
            </a:extLst>
          </p:cNvPr>
          <p:cNvSpPr txBox="1"/>
          <p:nvPr/>
        </p:nvSpPr>
        <p:spPr>
          <a:xfrm>
            <a:off x="378105" y="1163905"/>
            <a:ext cx="466560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Most of our meshes have permanent/infrastructure nodes (breadcrumbs mounted on poles) and temporary/mobile ones (breadcrumbs mounted on vehicles).</a:t>
            </a:r>
          </a:p>
          <a:p>
            <a:endParaRPr lang="en-US" sz="3000" dirty="0"/>
          </a:p>
          <a:p>
            <a:r>
              <a:rPr lang="en-US" sz="3000" dirty="0"/>
              <a:t>We care about the infrastructure ones a lot more.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E40BE-8C58-AF34-D7FB-1F1344E1C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191" y="0"/>
            <a:ext cx="6703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09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ACC5C-0A2F-B9A6-F721-F5167AFF4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1D5FA5C2-30EE-4CF0-DA71-88BA4A2E91AE}"/>
              </a:ext>
            </a:extLst>
          </p:cNvPr>
          <p:cNvSpPr txBox="1">
            <a:spLocks/>
          </p:cNvSpPr>
          <p:nvPr/>
        </p:nvSpPr>
        <p:spPr>
          <a:xfrm>
            <a:off x="11466263" y="6306686"/>
            <a:ext cx="516467" cy="276864"/>
          </a:xfrm>
          <a:prstGeom prst="rect">
            <a:avLst/>
          </a:prstGeom>
        </p:spPr>
        <p:txBody>
          <a:bodyPr lIns="121899" tIns="60949" rIns="121899" bIns="6094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D29EA9-138A-6B48-9EDE-B51CBE1D9A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EA756637-FF1F-5DDA-BBE0-94B586469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4735" y="6683140"/>
            <a:ext cx="12589934" cy="1748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B1E55E0-72A5-B790-2B0D-A88F52A33C17}"/>
              </a:ext>
            </a:extLst>
          </p:cNvPr>
          <p:cNvSpPr txBox="1">
            <a:spLocks/>
          </p:cNvSpPr>
          <p:nvPr/>
        </p:nvSpPr>
        <p:spPr>
          <a:xfrm>
            <a:off x="2258768" y="115719"/>
            <a:ext cx="9823779" cy="553998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  <a:latin typeface="+mn-lt"/>
              </a:rPr>
              <a:t>Node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9D440A-B48E-C2A0-EB70-2C3834ED2229}"/>
              </a:ext>
            </a:extLst>
          </p:cNvPr>
          <p:cNvSpPr txBox="1"/>
          <p:nvPr/>
        </p:nvSpPr>
        <p:spPr>
          <a:xfrm>
            <a:off x="378105" y="1163905"/>
            <a:ext cx="466560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What we get from the logs is the upper left graph.</a:t>
            </a:r>
          </a:p>
          <a:p>
            <a:endParaRPr lang="en-US" sz="3000" dirty="0"/>
          </a:p>
          <a:p>
            <a:r>
              <a:rPr lang="en-US" sz="3000" dirty="0"/>
              <a:t>How can we separate out the infrastructure (lower left) from mobile (lower right) nodes?</a:t>
            </a:r>
          </a:p>
          <a:p>
            <a:endParaRPr lang="en-US" sz="3000" dirty="0"/>
          </a:p>
          <a:p>
            <a:r>
              <a:rPr lang="en-US" sz="3000" dirty="0"/>
              <a:t>If you can think of a good answer, email me your resume.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16368-9D2F-87C0-3C1B-C1C8289C6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191" y="0"/>
            <a:ext cx="6703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00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975"/>
            <a:ext cx="12192001" cy="68759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1CE906-5E98-41E3-A056-FE469C9E96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76063" y="6383338"/>
            <a:ext cx="515937" cy="214312"/>
          </a:xfrm>
          <a:prstGeom prst="rect">
            <a:avLst/>
          </a:prstGeom>
        </p:spPr>
        <p:txBody>
          <a:bodyPr/>
          <a:lstStyle/>
          <a:p>
            <a:fld id="{9CD29EA9-138A-6B48-9EDE-B51CBE1D9AB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843BA7-C5A4-4555-9385-AEDD666A0C5E}"/>
              </a:ext>
            </a:extLst>
          </p:cNvPr>
          <p:cNvSpPr/>
          <p:nvPr/>
        </p:nvSpPr>
        <p:spPr>
          <a:xfrm>
            <a:off x="533399" y="4379705"/>
            <a:ext cx="6238875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00000"/>
              </a:lnSpc>
              <a:buClr>
                <a:srgbClr val="14A26B"/>
              </a:buClr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54BDB4-1649-46C8-A63B-80A3A0C7D16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262354" y="0"/>
            <a:ext cx="4644941" cy="26104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843BA7-C5A4-4555-9385-AEDD666A0C5E}"/>
              </a:ext>
            </a:extLst>
          </p:cNvPr>
          <p:cNvSpPr/>
          <p:nvPr/>
        </p:nvSpPr>
        <p:spPr>
          <a:xfrm>
            <a:off x="533399" y="3370055"/>
            <a:ext cx="6238875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00000"/>
              </a:lnSpc>
              <a:buClr>
                <a:srgbClr val="14A26B"/>
              </a:buClr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3570" y="2237894"/>
            <a:ext cx="10903858" cy="341632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(Horrible) code and this presentation available at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github.com/davidmayo/acm-presentation</a:t>
            </a: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rgbClr val="D95D4D"/>
                </a:solidFill>
              </a:rPr>
            </a:br>
            <a:r>
              <a:rPr lang="en-US" sz="3200" i="1" dirty="0">
                <a:solidFill>
                  <a:srgbClr val="61D6FF"/>
                </a:solidFill>
              </a:rPr>
              <a:t>David Mayo</a:t>
            </a:r>
            <a:br>
              <a:rPr lang="en-US" sz="3200" i="1" dirty="0">
                <a:solidFill>
                  <a:srgbClr val="61D6FF"/>
                </a:solidFill>
              </a:rPr>
            </a:br>
            <a:r>
              <a:rPr lang="en-US" sz="3200" i="1" dirty="0">
                <a:solidFill>
                  <a:srgbClr val="61D6FF"/>
                </a:solidFill>
              </a:rPr>
              <a:t>Rajant Corporation, Morehead, KY</a:t>
            </a:r>
          </a:p>
          <a:p>
            <a:r>
              <a:rPr lang="en-US" sz="3200" i="1" dirty="0">
                <a:solidFill>
                  <a:srgbClr val="61D6FF"/>
                </a:solidFill>
              </a:rPr>
              <a:t>dmayo@rajant.com</a:t>
            </a:r>
          </a:p>
        </p:txBody>
      </p:sp>
    </p:spTree>
    <p:extLst>
      <p:ext uri="{BB962C8B-B14F-4D97-AF65-F5344CB8AC3E}">
        <p14:creationId xmlns:p14="http://schemas.microsoft.com/office/powerpoint/2010/main" val="118113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o alternative text description for this image">
            <a:extLst>
              <a:ext uri="{FF2B5EF4-FFF2-40B4-BE49-F238E27FC236}">
                <a16:creationId xmlns:a16="http://schemas.microsoft.com/office/drawing/2014/main" id="{EFED6C76-3EEE-D6E5-2931-30837F1D0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4002"/>
            <a:ext cx="4362147" cy="545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o alt text provided for this image">
            <a:extLst>
              <a:ext uri="{FF2B5EF4-FFF2-40B4-BE49-F238E27FC236}">
                <a16:creationId xmlns:a16="http://schemas.microsoft.com/office/drawing/2014/main" id="{A44FFEAC-93ED-EEDA-0440-0AF281ADF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25" y="904286"/>
            <a:ext cx="3877903" cy="517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D1ECFA7-7E67-12D4-EF85-3556801C3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" r="23861"/>
          <a:stretch/>
        </p:blipFill>
        <p:spPr bwMode="auto">
          <a:xfrm>
            <a:off x="3186953" y="3490353"/>
            <a:ext cx="5818094" cy="34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98E70CF-E9F6-4588-8231-ADF25281C1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94735" y="6683140"/>
            <a:ext cx="12589934" cy="174860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6CEAF90-2715-4A7D-82CB-BA4FC57CEF56}"/>
              </a:ext>
            </a:extLst>
          </p:cNvPr>
          <p:cNvSpPr txBox="1">
            <a:spLocks/>
          </p:cNvSpPr>
          <p:nvPr/>
        </p:nvSpPr>
        <p:spPr>
          <a:xfrm>
            <a:off x="11466263" y="6306686"/>
            <a:ext cx="516467" cy="276864"/>
          </a:xfrm>
          <a:prstGeom prst="rect">
            <a:avLst/>
          </a:prstGeom>
        </p:spPr>
        <p:txBody>
          <a:bodyPr lIns="121899" tIns="60949" rIns="121899" bIns="6094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D29EA9-138A-6B48-9EDE-B51CBE1D9A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599341-32EF-4E7B-99BD-374305C98093}"/>
              </a:ext>
            </a:extLst>
          </p:cNvPr>
          <p:cNvSpPr txBox="1">
            <a:spLocks/>
          </p:cNvSpPr>
          <p:nvPr/>
        </p:nvSpPr>
        <p:spPr>
          <a:xfrm>
            <a:off x="2258768" y="115719"/>
            <a:ext cx="9823779" cy="553998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  <a:latin typeface="+mn-lt"/>
              </a:rPr>
              <a:t>Example Usage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35C1D4-7B3F-ACC5-F031-DFC73A8C3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5" t="22802" r="29098" b="50000"/>
          <a:stretch/>
        </p:blipFill>
        <p:spPr bwMode="auto">
          <a:xfrm>
            <a:off x="4897586" y="1101063"/>
            <a:ext cx="2530490" cy="270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305B96D-8544-B3F2-4C68-1844D22B2E09}"/>
              </a:ext>
            </a:extLst>
          </p:cNvPr>
          <p:cNvSpPr/>
          <p:nvPr/>
        </p:nvSpPr>
        <p:spPr>
          <a:xfrm>
            <a:off x="5851307" y="1860175"/>
            <a:ext cx="623047" cy="774035"/>
          </a:xfrm>
          <a:prstGeom prst="ellipse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video game&#10;&#10;Description automatically generated">
            <a:extLst>
              <a:ext uri="{FF2B5EF4-FFF2-40B4-BE49-F238E27FC236}">
                <a16:creationId xmlns:a16="http://schemas.microsoft.com/office/drawing/2014/main" id="{F3057560-F24C-9381-914F-6291FFD80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571" y="853985"/>
            <a:ext cx="9480024" cy="6004015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6CEAF90-2715-4A7D-82CB-BA4FC57CEF56}"/>
              </a:ext>
            </a:extLst>
          </p:cNvPr>
          <p:cNvSpPr txBox="1">
            <a:spLocks/>
          </p:cNvSpPr>
          <p:nvPr/>
        </p:nvSpPr>
        <p:spPr>
          <a:xfrm>
            <a:off x="11466263" y="6306686"/>
            <a:ext cx="516467" cy="276864"/>
          </a:xfrm>
          <a:prstGeom prst="rect">
            <a:avLst/>
          </a:prstGeom>
        </p:spPr>
        <p:txBody>
          <a:bodyPr lIns="121899" tIns="60949" rIns="121899" bIns="6094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D29EA9-138A-6B48-9EDE-B51CBE1D9A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E2A5D09-4231-489B-B200-93B978A21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94735" y="6683140"/>
            <a:ext cx="12589934" cy="1748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7599341-32EF-4E7B-99BD-374305C98093}"/>
              </a:ext>
            </a:extLst>
          </p:cNvPr>
          <p:cNvSpPr txBox="1">
            <a:spLocks/>
          </p:cNvSpPr>
          <p:nvPr/>
        </p:nvSpPr>
        <p:spPr>
          <a:xfrm>
            <a:off x="2258768" y="115719"/>
            <a:ext cx="9823779" cy="553998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  <a:latin typeface="+mn-lt"/>
              </a:rPr>
              <a:t>Scenario</a:t>
            </a:r>
          </a:p>
        </p:txBody>
      </p:sp>
    </p:spTree>
    <p:extLst>
      <p:ext uri="{BB962C8B-B14F-4D97-AF65-F5344CB8AC3E}">
        <p14:creationId xmlns:p14="http://schemas.microsoft.com/office/powerpoint/2010/main" val="86619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3057560-F24C-9381-914F-6291FFD80A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9571" y="853985"/>
            <a:ext cx="9480023" cy="6004014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6CEAF90-2715-4A7D-82CB-BA4FC57CEF56}"/>
              </a:ext>
            </a:extLst>
          </p:cNvPr>
          <p:cNvSpPr txBox="1">
            <a:spLocks/>
          </p:cNvSpPr>
          <p:nvPr/>
        </p:nvSpPr>
        <p:spPr>
          <a:xfrm>
            <a:off x="11466263" y="6306686"/>
            <a:ext cx="516467" cy="276864"/>
          </a:xfrm>
          <a:prstGeom prst="rect">
            <a:avLst/>
          </a:prstGeom>
        </p:spPr>
        <p:txBody>
          <a:bodyPr lIns="121899" tIns="60949" rIns="121899" bIns="6094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D29EA9-138A-6B48-9EDE-B51CBE1D9A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E2A5D09-4231-489B-B200-93B978A21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94735" y="6683140"/>
            <a:ext cx="12589934" cy="1748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7599341-32EF-4E7B-99BD-374305C98093}"/>
              </a:ext>
            </a:extLst>
          </p:cNvPr>
          <p:cNvSpPr txBox="1">
            <a:spLocks/>
          </p:cNvSpPr>
          <p:nvPr/>
        </p:nvSpPr>
        <p:spPr>
          <a:xfrm>
            <a:off x="2258768" y="115719"/>
            <a:ext cx="9823779" cy="553998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  <a:latin typeface="+mn-lt"/>
              </a:rPr>
              <a:t>Scenario</a:t>
            </a:r>
          </a:p>
        </p:txBody>
      </p:sp>
    </p:spTree>
    <p:extLst>
      <p:ext uri="{BB962C8B-B14F-4D97-AF65-F5344CB8AC3E}">
        <p14:creationId xmlns:p14="http://schemas.microsoft.com/office/powerpoint/2010/main" val="194137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06CB6-D5FB-E214-300F-45E1C754E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7180CDC1-7916-4636-BFD0-81C5FFA8FD39}"/>
              </a:ext>
            </a:extLst>
          </p:cNvPr>
          <p:cNvSpPr txBox="1">
            <a:spLocks/>
          </p:cNvSpPr>
          <p:nvPr/>
        </p:nvSpPr>
        <p:spPr>
          <a:xfrm>
            <a:off x="11466263" y="6306686"/>
            <a:ext cx="516467" cy="276864"/>
          </a:xfrm>
          <a:prstGeom prst="rect">
            <a:avLst/>
          </a:prstGeom>
        </p:spPr>
        <p:txBody>
          <a:bodyPr lIns="121899" tIns="60949" rIns="121899" bIns="6094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D29EA9-138A-6B48-9EDE-B51CBE1D9A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5CE8DA3F-9AD5-AFF9-AB03-ADCE0203D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4735" y="6683140"/>
            <a:ext cx="12589934" cy="1748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3DF879C-A696-921C-CCF5-AC1B90DDE801}"/>
              </a:ext>
            </a:extLst>
          </p:cNvPr>
          <p:cNvSpPr txBox="1">
            <a:spLocks/>
          </p:cNvSpPr>
          <p:nvPr/>
        </p:nvSpPr>
        <p:spPr>
          <a:xfrm>
            <a:off x="2258768" y="115719"/>
            <a:ext cx="9823779" cy="553998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  <a:latin typeface="+mn-lt"/>
              </a:rPr>
              <a:t>Log 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B28432-DC3D-E3AE-9848-6D9F31200C78}"/>
              </a:ext>
            </a:extLst>
          </p:cNvPr>
          <p:cNvSpPr txBox="1"/>
          <p:nvPr/>
        </p:nvSpPr>
        <p:spPr>
          <a:xfrm>
            <a:off x="470647" y="1749276"/>
            <a:ext cx="4186518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#  breadcrumb serial number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#  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instamesh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neighbors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neighbor    cost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--------    ----</a:t>
            </a:r>
          </a:p>
          <a:p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Q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BEB78-2A24-2AED-E7EE-667201F636D7}"/>
              </a:ext>
            </a:extLst>
          </p:cNvPr>
          <p:cNvSpPr txBox="1"/>
          <p:nvPr/>
        </p:nvSpPr>
        <p:spPr>
          <a:xfrm>
            <a:off x="4997824" y="335845"/>
            <a:ext cx="6840070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#  </a:t>
            </a:r>
            <a:r>
              <a:rPr lang="pt-B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instamesh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routing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table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Dest    </a:t>
            </a:r>
            <a:r>
              <a:rPr lang="pt-B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cost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pt-B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hop    </a:t>
            </a:r>
            <a:r>
              <a:rPr lang="pt-B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hop </a:t>
            </a:r>
            <a:r>
              <a:rPr lang="pt-B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cost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----    ----    --------    -------------</a:t>
            </a: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I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B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I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I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I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I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I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G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L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H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I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I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N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K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L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L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N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O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N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P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Q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Q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R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N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2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93F8E-40BB-EA3C-E150-908AE50EF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2E5FFA9-B281-4449-6325-23589A05D7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9571" y="853985"/>
            <a:ext cx="9480023" cy="6004014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DEC3772A-7550-3AAC-793A-25B6ACF54575}"/>
              </a:ext>
            </a:extLst>
          </p:cNvPr>
          <p:cNvSpPr txBox="1">
            <a:spLocks/>
          </p:cNvSpPr>
          <p:nvPr/>
        </p:nvSpPr>
        <p:spPr>
          <a:xfrm>
            <a:off x="11466263" y="6306686"/>
            <a:ext cx="516467" cy="276864"/>
          </a:xfrm>
          <a:prstGeom prst="rect">
            <a:avLst/>
          </a:prstGeom>
        </p:spPr>
        <p:txBody>
          <a:bodyPr lIns="121899" tIns="60949" rIns="121899" bIns="6094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D29EA9-138A-6B48-9EDE-B51CBE1D9A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FE36B5F5-A873-E967-4D51-1F6D83388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94735" y="6683140"/>
            <a:ext cx="12589934" cy="1748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4F63279-D2AC-DAA1-C57B-7373DAF4C339}"/>
              </a:ext>
            </a:extLst>
          </p:cNvPr>
          <p:cNvSpPr txBox="1">
            <a:spLocks/>
          </p:cNvSpPr>
          <p:nvPr/>
        </p:nvSpPr>
        <p:spPr>
          <a:xfrm>
            <a:off x="2258768" y="115719"/>
            <a:ext cx="9823779" cy="553998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  <a:latin typeface="+mn-lt"/>
              </a:rPr>
              <a:t>Scenario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7395E-943B-03D5-07D4-67F7636D73C1}"/>
              </a:ext>
            </a:extLst>
          </p:cNvPr>
          <p:cNvSpPr txBox="1"/>
          <p:nvPr/>
        </p:nvSpPr>
        <p:spPr>
          <a:xfrm>
            <a:off x="1147482" y="5280262"/>
            <a:ext cx="5652247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#  </a:t>
            </a:r>
            <a:r>
              <a:rPr lang="pt-B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instamesh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routing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table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Dest    </a:t>
            </a:r>
            <a:r>
              <a:rPr lang="pt-B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cost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pt-B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hop    </a:t>
            </a:r>
            <a:r>
              <a:rPr lang="pt-B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hop </a:t>
            </a:r>
            <a:r>
              <a:rPr lang="pt-B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cost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----    ----    --------    -------------</a:t>
            </a: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I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B2CD7F-BB56-0413-9C10-FB9CC92D407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973606" y="4742329"/>
            <a:ext cx="2122394" cy="5379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96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DB921-152F-032E-D821-CF53426D7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EC91644-3938-CE5E-14B2-8E5A022FC31F}"/>
              </a:ext>
            </a:extLst>
          </p:cNvPr>
          <p:cNvSpPr txBox="1">
            <a:spLocks/>
          </p:cNvSpPr>
          <p:nvPr/>
        </p:nvSpPr>
        <p:spPr>
          <a:xfrm>
            <a:off x="11466263" y="6306686"/>
            <a:ext cx="516467" cy="276864"/>
          </a:xfrm>
          <a:prstGeom prst="rect">
            <a:avLst/>
          </a:prstGeom>
        </p:spPr>
        <p:txBody>
          <a:bodyPr lIns="121899" tIns="60949" rIns="121899" bIns="6094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D29EA9-138A-6B48-9EDE-B51CBE1D9A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31F7043-F5A1-8C9A-5DFB-45C99A0E6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4735" y="6683140"/>
            <a:ext cx="12589934" cy="1748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B4F0E22-6473-9F5F-DB3E-136BE1589E57}"/>
              </a:ext>
            </a:extLst>
          </p:cNvPr>
          <p:cNvSpPr txBox="1">
            <a:spLocks/>
          </p:cNvSpPr>
          <p:nvPr/>
        </p:nvSpPr>
        <p:spPr>
          <a:xfrm>
            <a:off x="2258768" y="115719"/>
            <a:ext cx="9823779" cy="553998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  <a:latin typeface="+mn-lt"/>
              </a:rPr>
              <a:t>Log Files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DF5CA2-A9D6-2785-605E-32FA9B31D467}"/>
              </a:ext>
            </a:extLst>
          </p:cNvPr>
          <p:cNvSpPr txBox="1"/>
          <p:nvPr/>
        </p:nvSpPr>
        <p:spPr>
          <a:xfrm>
            <a:off x="470647" y="1749276"/>
            <a:ext cx="4186518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#  breadcrumb serial number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M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#  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instamesh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neighbors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neighbor    cost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--------    ----</a:t>
            </a:r>
          </a:p>
          <a:p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Q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F9A318-B946-DE82-34CF-4740632A818B}"/>
              </a:ext>
            </a:extLst>
          </p:cNvPr>
          <p:cNvSpPr txBox="1"/>
          <p:nvPr/>
        </p:nvSpPr>
        <p:spPr>
          <a:xfrm>
            <a:off x="4997824" y="335845"/>
            <a:ext cx="6840070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#  </a:t>
            </a:r>
            <a:r>
              <a:rPr lang="pt-B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instamesh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routing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table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Dest    </a:t>
            </a:r>
            <a:r>
              <a:rPr lang="pt-B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cost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pt-B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hop    </a:t>
            </a:r>
            <a:r>
              <a:rPr lang="pt-B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hop </a:t>
            </a:r>
            <a:r>
              <a:rPr lang="pt-BR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cost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----    ----    --------    -------------</a:t>
            </a: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I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B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I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I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I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I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I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G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L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H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I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I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N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K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L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L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N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O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N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P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Q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Q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R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N           </a:t>
            </a:r>
            <a:r>
              <a:rPr lang="pt-B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225078-7872-BE56-CBCE-8085EE3A6412}"/>
              </a:ext>
            </a:extLst>
          </p:cNvPr>
          <p:cNvSpPr txBox="1"/>
          <p:nvPr/>
        </p:nvSpPr>
        <p:spPr>
          <a:xfrm>
            <a:off x="3083858" y="2900082"/>
            <a:ext cx="5074024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000" dirty="0"/>
              <a:t>My job is to make software that generates useful reports from all this stuff. </a:t>
            </a:r>
          </a:p>
        </p:txBody>
      </p:sp>
    </p:spTree>
    <p:extLst>
      <p:ext uri="{BB962C8B-B14F-4D97-AF65-F5344CB8AC3E}">
        <p14:creationId xmlns:p14="http://schemas.microsoft.com/office/powerpoint/2010/main" val="424371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24874-683B-3137-1772-91D774AC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03B32A3-8977-A39D-4F79-A4653D7A6564}"/>
              </a:ext>
            </a:extLst>
          </p:cNvPr>
          <p:cNvSpPr txBox="1">
            <a:spLocks/>
          </p:cNvSpPr>
          <p:nvPr/>
        </p:nvSpPr>
        <p:spPr>
          <a:xfrm>
            <a:off x="11466263" y="6306686"/>
            <a:ext cx="516467" cy="276864"/>
          </a:xfrm>
          <a:prstGeom prst="rect">
            <a:avLst/>
          </a:prstGeom>
        </p:spPr>
        <p:txBody>
          <a:bodyPr lIns="121899" tIns="60949" rIns="121899" bIns="6094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D29EA9-138A-6B48-9EDE-B51CBE1D9A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5DFACF7-5240-00DD-89D2-B156862D7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4735" y="6683140"/>
            <a:ext cx="12589934" cy="1748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90CA949-BEB7-EB47-B01E-C7DF48A3B859}"/>
              </a:ext>
            </a:extLst>
          </p:cNvPr>
          <p:cNvSpPr txBox="1">
            <a:spLocks/>
          </p:cNvSpPr>
          <p:nvPr/>
        </p:nvSpPr>
        <p:spPr>
          <a:xfrm>
            <a:off x="2258768" y="115719"/>
            <a:ext cx="9823779" cy="553998"/>
          </a:xfrm>
          <a:prstGeom prst="rect">
            <a:avLst/>
          </a:prstGeom>
        </p:spPr>
        <p:txBody>
          <a:bodyPr lIns="121899" tIns="60949" rIns="121899" bIns="60949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  <a:latin typeface="+mn-lt"/>
              </a:rPr>
              <a:t>Scenario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28022-2FA2-1F68-E09B-AB09396210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579"/>
          <a:stretch/>
        </p:blipFill>
        <p:spPr>
          <a:xfrm>
            <a:off x="903350" y="995082"/>
            <a:ext cx="10385299" cy="548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_Inside Slide 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ajant-Corporate-PPT-Widescreen_Ports" id="{FAB9D20F-FDB0-460A-977F-BC460F5CA6D8}" vid="{ED9325DE-15E0-4EE7-BF13-9011A693D27A}"/>
    </a:ext>
  </a:extLst>
</a:theme>
</file>

<file path=ppt/theme/theme2.xml><?xml version="1.0" encoding="utf-8"?>
<a:theme xmlns:a="http://schemas.openxmlformats.org/drawingml/2006/main" name="1_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ajant-Corporate-PPT-Widescreen_Ports" id="{FAB9D20F-FDB0-460A-977F-BC460F5CA6D8}" vid="{382A14EE-1FBB-43F6-8784-875C4D07238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111028</TotalTime>
  <Words>1964</Words>
  <Application>Microsoft Office PowerPoint</Application>
  <PresentationFormat>Widescreen</PresentationFormat>
  <Paragraphs>309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Cambria Math</vt:lpstr>
      <vt:lpstr>Consolas</vt:lpstr>
      <vt:lpstr>Open Sans</vt:lpstr>
      <vt:lpstr>Wingdings</vt:lpstr>
      <vt:lpstr>1_Inside Slide White</vt:lpstr>
      <vt:lpstr>1_Cover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Damico</dc:creator>
  <cp:lastModifiedBy>David Mayo</cp:lastModifiedBy>
  <cp:revision>590</cp:revision>
  <dcterms:created xsi:type="dcterms:W3CDTF">2019-02-13T15:04:55Z</dcterms:created>
  <dcterms:modified xsi:type="dcterms:W3CDTF">2024-10-24T19:58:48Z</dcterms:modified>
</cp:coreProperties>
</file>